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85" r:id="rId1"/>
  </p:sldMasterIdLst>
  <p:notesMasterIdLst>
    <p:notesMasterId r:id="rId25"/>
  </p:notesMasterIdLst>
  <p:sldIdLst>
    <p:sldId id="256" r:id="rId2"/>
    <p:sldId id="299" r:id="rId3"/>
    <p:sldId id="258" r:id="rId4"/>
    <p:sldId id="283" r:id="rId5"/>
    <p:sldId id="284" r:id="rId6"/>
    <p:sldId id="300" r:id="rId7"/>
    <p:sldId id="301" r:id="rId8"/>
    <p:sldId id="281" r:id="rId9"/>
    <p:sldId id="285" r:id="rId10"/>
    <p:sldId id="286" r:id="rId11"/>
    <p:sldId id="288" r:id="rId12"/>
    <p:sldId id="289" r:id="rId13"/>
    <p:sldId id="290" r:id="rId14"/>
    <p:sldId id="291" r:id="rId15"/>
    <p:sldId id="292" r:id="rId16"/>
    <p:sldId id="294" r:id="rId17"/>
    <p:sldId id="296" r:id="rId18"/>
    <p:sldId id="303" r:id="rId19"/>
    <p:sldId id="304" r:id="rId20"/>
    <p:sldId id="305" r:id="rId21"/>
    <p:sldId id="306" r:id="rId22"/>
    <p:sldId id="307" r:id="rId23"/>
    <p:sldId id="293" r:id="rId24"/>
  </p:sldIdLst>
  <p:sldSz cx="12192000" cy="6858000"/>
  <p:notesSz cx="6858000" cy="9144000"/>
  <p:defaultText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6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47"/>
    <p:restoredTop sz="70983"/>
  </p:normalViewPr>
  <p:slideViewPr>
    <p:cSldViewPr snapToGrid="0" snapToObjects="1">
      <p:cViewPr varScale="1">
        <p:scale>
          <a:sx n="76" d="100"/>
          <a:sy n="76" d="100"/>
        </p:scale>
        <p:origin x="21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image" Target="../media/image15.tiff"/></Relationships>
</file>

<file path=ppt/diagrams/_rels/drawing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image" Target="../media/image15.tiff"/></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C3FB7D-B912-6C4A-B537-2379ECF6803F}" type="doc">
      <dgm:prSet loTypeId="urn:microsoft.com/office/officeart/2005/8/layout/venn1" loCatId="" qsTypeId="urn:microsoft.com/office/officeart/2005/8/quickstyle/simple3" qsCatId="simple" csTypeId="urn:microsoft.com/office/officeart/2005/8/colors/colorful1" csCatId="colorful" phldr="1"/>
      <dgm:spPr/>
      <dgm:t>
        <a:bodyPr/>
        <a:lstStyle/>
        <a:p>
          <a:endParaRPr lang="en-GB"/>
        </a:p>
      </dgm:t>
    </dgm:pt>
    <dgm:pt modelId="{100BCE76-4779-634F-941B-A3C58449D492}">
      <dgm:prSet phldrT="[Text]" custT="1"/>
      <dgm:spPr/>
      <dgm:t>
        <a:bodyPr/>
        <a:lstStyle/>
        <a:p>
          <a:r>
            <a:rPr lang="en-GB" sz="1600" b="0" i="0" dirty="0">
              <a:latin typeface="Avenir Book" panose="02000503020000020003" pitchFamily="2" charset="0"/>
            </a:rPr>
            <a:t>Computer Vision</a:t>
          </a:r>
        </a:p>
      </dgm:t>
    </dgm:pt>
    <dgm:pt modelId="{702C4A77-1BC5-1D43-92FC-ABFFCCF681ED}" type="parTrans" cxnId="{2F127A16-41CD-854B-B23F-248FDEF14545}">
      <dgm:prSet/>
      <dgm:spPr/>
      <dgm:t>
        <a:bodyPr/>
        <a:lstStyle/>
        <a:p>
          <a:endParaRPr lang="en-GB" sz="4000"/>
        </a:p>
      </dgm:t>
    </dgm:pt>
    <dgm:pt modelId="{C31E508A-1557-2841-AA86-0DD80528BA67}" type="sibTrans" cxnId="{2F127A16-41CD-854B-B23F-248FDEF14545}">
      <dgm:prSet/>
      <dgm:spPr/>
      <dgm:t>
        <a:bodyPr/>
        <a:lstStyle/>
        <a:p>
          <a:endParaRPr lang="en-GB" sz="4000"/>
        </a:p>
      </dgm:t>
    </dgm:pt>
    <dgm:pt modelId="{1453AFE4-7923-EA4B-A554-81F2C13304BD}">
      <dgm:prSet phldrT="[Text]" custT="1"/>
      <dgm:spPr/>
      <dgm:t>
        <a:bodyPr/>
        <a:lstStyle/>
        <a:p>
          <a:r>
            <a:rPr lang="en-GB" sz="1600" b="0" i="0" dirty="0">
              <a:latin typeface="Avenir Book" panose="02000503020000020003" pitchFamily="2" charset="0"/>
            </a:rPr>
            <a:t>Natural Language Processing</a:t>
          </a:r>
        </a:p>
      </dgm:t>
    </dgm:pt>
    <dgm:pt modelId="{B933A3ED-DF2B-294C-98CC-D6B1817B3C5C}" type="parTrans" cxnId="{166DD306-48E9-CC47-9AFD-AF6F13A6E8FF}">
      <dgm:prSet/>
      <dgm:spPr/>
      <dgm:t>
        <a:bodyPr/>
        <a:lstStyle/>
        <a:p>
          <a:endParaRPr lang="en-GB" sz="4000"/>
        </a:p>
      </dgm:t>
    </dgm:pt>
    <dgm:pt modelId="{C71B62BA-AFDE-D94A-9D03-03A0F4F7B4CC}" type="sibTrans" cxnId="{166DD306-48E9-CC47-9AFD-AF6F13A6E8FF}">
      <dgm:prSet/>
      <dgm:spPr/>
      <dgm:t>
        <a:bodyPr/>
        <a:lstStyle/>
        <a:p>
          <a:endParaRPr lang="en-GB" sz="4000"/>
        </a:p>
      </dgm:t>
    </dgm:pt>
    <dgm:pt modelId="{4B90AFB8-96B2-2F48-8BF2-E6FAAB802845}">
      <dgm:prSet custT="1"/>
      <dgm:spPr/>
      <dgm:t>
        <a:bodyPr/>
        <a:lstStyle/>
        <a:p>
          <a:r>
            <a:rPr lang="en-GB" sz="1600" b="0" i="0" dirty="0">
              <a:latin typeface="Avenir Book" panose="02000503020000020003" pitchFamily="2" charset="0"/>
            </a:rPr>
            <a:t>Reasoning</a:t>
          </a:r>
        </a:p>
      </dgm:t>
    </dgm:pt>
    <dgm:pt modelId="{E75AF0DA-F32F-724F-914B-8ECA364ECEA0}" type="parTrans" cxnId="{BFDD55AF-6CD1-A24E-89F3-EB94F92875E4}">
      <dgm:prSet/>
      <dgm:spPr/>
      <dgm:t>
        <a:bodyPr/>
        <a:lstStyle/>
        <a:p>
          <a:endParaRPr lang="en-GB" sz="4000"/>
        </a:p>
      </dgm:t>
    </dgm:pt>
    <dgm:pt modelId="{45743AF8-DC20-E24B-B49E-95F9FE2051C6}" type="sibTrans" cxnId="{BFDD55AF-6CD1-A24E-89F3-EB94F92875E4}">
      <dgm:prSet/>
      <dgm:spPr/>
      <dgm:t>
        <a:bodyPr/>
        <a:lstStyle/>
        <a:p>
          <a:endParaRPr lang="en-GB" sz="4000"/>
        </a:p>
      </dgm:t>
    </dgm:pt>
    <dgm:pt modelId="{82BA35FC-6086-5E4A-BDC1-1908B92D072D}" type="pres">
      <dgm:prSet presAssocID="{F2C3FB7D-B912-6C4A-B537-2379ECF6803F}" presName="compositeShape" presStyleCnt="0">
        <dgm:presLayoutVars>
          <dgm:chMax val="7"/>
          <dgm:dir/>
          <dgm:resizeHandles val="exact"/>
        </dgm:presLayoutVars>
      </dgm:prSet>
      <dgm:spPr/>
    </dgm:pt>
    <dgm:pt modelId="{62360856-D4E2-3E41-82E0-47B71EAB70DE}" type="pres">
      <dgm:prSet presAssocID="{100BCE76-4779-634F-941B-A3C58449D492}" presName="circ1" presStyleLbl="vennNode1" presStyleIdx="0" presStyleCnt="3"/>
      <dgm:spPr/>
    </dgm:pt>
    <dgm:pt modelId="{275BE4D0-5CAA-C04F-98ED-6F85E561CE38}" type="pres">
      <dgm:prSet presAssocID="{100BCE76-4779-634F-941B-A3C58449D492}" presName="circ1Tx" presStyleLbl="revTx" presStyleIdx="0" presStyleCnt="0">
        <dgm:presLayoutVars>
          <dgm:chMax val="0"/>
          <dgm:chPref val="0"/>
          <dgm:bulletEnabled val="1"/>
        </dgm:presLayoutVars>
      </dgm:prSet>
      <dgm:spPr/>
    </dgm:pt>
    <dgm:pt modelId="{B5EF021D-7C9C-2047-A998-240901F665CE}" type="pres">
      <dgm:prSet presAssocID="{1453AFE4-7923-EA4B-A554-81F2C13304BD}" presName="circ2" presStyleLbl="vennNode1" presStyleIdx="1" presStyleCnt="3"/>
      <dgm:spPr/>
    </dgm:pt>
    <dgm:pt modelId="{E14BA2A7-415C-2A4D-A3E6-7A3C22095A49}" type="pres">
      <dgm:prSet presAssocID="{1453AFE4-7923-EA4B-A554-81F2C13304BD}" presName="circ2Tx" presStyleLbl="revTx" presStyleIdx="0" presStyleCnt="0">
        <dgm:presLayoutVars>
          <dgm:chMax val="0"/>
          <dgm:chPref val="0"/>
          <dgm:bulletEnabled val="1"/>
        </dgm:presLayoutVars>
      </dgm:prSet>
      <dgm:spPr/>
    </dgm:pt>
    <dgm:pt modelId="{025A5D7B-46E0-7E43-89ED-7647FFBD7B0A}" type="pres">
      <dgm:prSet presAssocID="{4B90AFB8-96B2-2F48-8BF2-E6FAAB802845}" presName="circ3" presStyleLbl="vennNode1" presStyleIdx="2" presStyleCnt="3"/>
      <dgm:spPr/>
    </dgm:pt>
    <dgm:pt modelId="{2817B09D-6B2F-4C44-AF8E-EE346863CF83}" type="pres">
      <dgm:prSet presAssocID="{4B90AFB8-96B2-2F48-8BF2-E6FAAB802845}" presName="circ3Tx" presStyleLbl="revTx" presStyleIdx="0" presStyleCnt="0">
        <dgm:presLayoutVars>
          <dgm:chMax val="0"/>
          <dgm:chPref val="0"/>
          <dgm:bulletEnabled val="1"/>
        </dgm:presLayoutVars>
      </dgm:prSet>
      <dgm:spPr/>
    </dgm:pt>
  </dgm:ptLst>
  <dgm:cxnLst>
    <dgm:cxn modelId="{166DD306-48E9-CC47-9AFD-AF6F13A6E8FF}" srcId="{F2C3FB7D-B912-6C4A-B537-2379ECF6803F}" destId="{1453AFE4-7923-EA4B-A554-81F2C13304BD}" srcOrd="1" destOrd="0" parTransId="{B933A3ED-DF2B-294C-98CC-D6B1817B3C5C}" sibTransId="{C71B62BA-AFDE-D94A-9D03-03A0F4F7B4CC}"/>
    <dgm:cxn modelId="{03E7A714-93D6-EC4B-A9AD-A966013F33B0}" type="presOf" srcId="{1453AFE4-7923-EA4B-A554-81F2C13304BD}" destId="{E14BA2A7-415C-2A4D-A3E6-7A3C22095A49}" srcOrd="1" destOrd="0" presId="urn:microsoft.com/office/officeart/2005/8/layout/venn1"/>
    <dgm:cxn modelId="{2F127A16-41CD-854B-B23F-248FDEF14545}" srcId="{F2C3FB7D-B912-6C4A-B537-2379ECF6803F}" destId="{100BCE76-4779-634F-941B-A3C58449D492}" srcOrd="0" destOrd="0" parTransId="{702C4A77-1BC5-1D43-92FC-ABFFCCF681ED}" sibTransId="{C31E508A-1557-2841-AA86-0DD80528BA67}"/>
    <dgm:cxn modelId="{480EB123-B58C-9A4A-B618-ECFC77D4035E}" type="presOf" srcId="{100BCE76-4779-634F-941B-A3C58449D492}" destId="{275BE4D0-5CAA-C04F-98ED-6F85E561CE38}" srcOrd="1" destOrd="0" presId="urn:microsoft.com/office/officeart/2005/8/layout/venn1"/>
    <dgm:cxn modelId="{5FCE9353-0B48-8048-A756-E23BA600644E}" type="presOf" srcId="{F2C3FB7D-B912-6C4A-B537-2379ECF6803F}" destId="{82BA35FC-6086-5E4A-BDC1-1908B92D072D}" srcOrd="0" destOrd="0" presId="urn:microsoft.com/office/officeart/2005/8/layout/venn1"/>
    <dgm:cxn modelId="{34738A67-98E8-1E40-9146-97CEC385BB29}" type="presOf" srcId="{4B90AFB8-96B2-2F48-8BF2-E6FAAB802845}" destId="{025A5D7B-46E0-7E43-89ED-7647FFBD7B0A}" srcOrd="0" destOrd="0" presId="urn:microsoft.com/office/officeart/2005/8/layout/venn1"/>
    <dgm:cxn modelId="{BFDD55AF-6CD1-A24E-89F3-EB94F92875E4}" srcId="{F2C3FB7D-B912-6C4A-B537-2379ECF6803F}" destId="{4B90AFB8-96B2-2F48-8BF2-E6FAAB802845}" srcOrd="2" destOrd="0" parTransId="{E75AF0DA-F32F-724F-914B-8ECA364ECEA0}" sibTransId="{45743AF8-DC20-E24B-B49E-95F9FE2051C6}"/>
    <dgm:cxn modelId="{A218F0AF-8C45-D441-B4C3-092903AE4CDF}" type="presOf" srcId="{1453AFE4-7923-EA4B-A554-81F2C13304BD}" destId="{B5EF021D-7C9C-2047-A998-240901F665CE}" srcOrd="0" destOrd="0" presId="urn:microsoft.com/office/officeart/2005/8/layout/venn1"/>
    <dgm:cxn modelId="{DDD875C6-AA6E-1B44-ABA6-FA0F198FC870}" type="presOf" srcId="{4B90AFB8-96B2-2F48-8BF2-E6FAAB802845}" destId="{2817B09D-6B2F-4C44-AF8E-EE346863CF83}" srcOrd="1" destOrd="0" presId="urn:microsoft.com/office/officeart/2005/8/layout/venn1"/>
    <dgm:cxn modelId="{63C6EEDF-9F91-374A-9780-62A390E79F76}" type="presOf" srcId="{100BCE76-4779-634F-941B-A3C58449D492}" destId="{62360856-D4E2-3E41-82E0-47B71EAB70DE}" srcOrd="0" destOrd="0" presId="urn:microsoft.com/office/officeart/2005/8/layout/venn1"/>
    <dgm:cxn modelId="{4BD1F062-8B62-0743-93D6-70C36ADB770E}" type="presParOf" srcId="{82BA35FC-6086-5E4A-BDC1-1908B92D072D}" destId="{62360856-D4E2-3E41-82E0-47B71EAB70DE}" srcOrd="0" destOrd="0" presId="urn:microsoft.com/office/officeart/2005/8/layout/venn1"/>
    <dgm:cxn modelId="{B1E347C0-5A64-8C4D-9367-1BFE2DEE89B3}" type="presParOf" srcId="{82BA35FC-6086-5E4A-BDC1-1908B92D072D}" destId="{275BE4D0-5CAA-C04F-98ED-6F85E561CE38}" srcOrd="1" destOrd="0" presId="urn:microsoft.com/office/officeart/2005/8/layout/venn1"/>
    <dgm:cxn modelId="{504EB59C-D832-2340-87CF-6EBB2135B324}" type="presParOf" srcId="{82BA35FC-6086-5E4A-BDC1-1908B92D072D}" destId="{B5EF021D-7C9C-2047-A998-240901F665CE}" srcOrd="2" destOrd="0" presId="urn:microsoft.com/office/officeart/2005/8/layout/venn1"/>
    <dgm:cxn modelId="{3C0221AF-FB3B-614F-90FA-96CD1C274B43}" type="presParOf" srcId="{82BA35FC-6086-5E4A-BDC1-1908B92D072D}" destId="{E14BA2A7-415C-2A4D-A3E6-7A3C22095A49}" srcOrd="3" destOrd="0" presId="urn:microsoft.com/office/officeart/2005/8/layout/venn1"/>
    <dgm:cxn modelId="{0394F95C-818A-F740-A8FC-7B7CD3D6E094}" type="presParOf" srcId="{82BA35FC-6086-5E4A-BDC1-1908B92D072D}" destId="{025A5D7B-46E0-7E43-89ED-7647FFBD7B0A}" srcOrd="4" destOrd="0" presId="urn:microsoft.com/office/officeart/2005/8/layout/venn1"/>
    <dgm:cxn modelId="{11540E05-6636-3C47-81F5-19FA19A03F5E}" type="presParOf" srcId="{82BA35FC-6086-5E4A-BDC1-1908B92D072D}" destId="{2817B09D-6B2F-4C44-AF8E-EE346863CF83}" srcOrd="5"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10AE23-B9BA-3949-84CA-C42B24A44401}" type="doc">
      <dgm:prSet loTypeId="urn:microsoft.com/office/officeart/2008/layout/TitledPictureBlocks" loCatId="" qsTypeId="urn:microsoft.com/office/officeart/2005/8/quickstyle/simple1" qsCatId="simple" csTypeId="urn:microsoft.com/office/officeart/2005/8/colors/colorful2" csCatId="colorful" phldr="1"/>
      <dgm:spPr/>
      <dgm:t>
        <a:bodyPr/>
        <a:lstStyle/>
        <a:p>
          <a:endParaRPr lang="en-GB"/>
        </a:p>
      </dgm:t>
    </dgm:pt>
    <dgm:pt modelId="{39587D1C-4ED8-7248-856A-5FF8CAA77CCA}">
      <dgm:prSet phldrT="[Text]"/>
      <dgm:spPr/>
      <dgm:t>
        <a:bodyPr/>
        <a:lstStyle/>
        <a:p>
          <a:r>
            <a:rPr lang="en-GB" b="0" i="0" dirty="0">
              <a:latin typeface="Avenir Book" panose="02000503020000020003" pitchFamily="2" charset="0"/>
            </a:rPr>
            <a:t>CLEVR</a:t>
          </a:r>
        </a:p>
      </dgm:t>
    </dgm:pt>
    <dgm:pt modelId="{D2CDB70D-EAE6-4648-902B-9656E1FD24B9}" type="parTrans" cxnId="{23303094-750A-4A44-9BA8-D909FAF0C927}">
      <dgm:prSet/>
      <dgm:spPr/>
      <dgm:t>
        <a:bodyPr/>
        <a:lstStyle/>
        <a:p>
          <a:endParaRPr lang="en-GB"/>
        </a:p>
      </dgm:t>
    </dgm:pt>
    <dgm:pt modelId="{65D4146F-09BC-CE48-A4FF-17E2B1C8C98E}" type="sibTrans" cxnId="{23303094-750A-4A44-9BA8-D909FAF0C927}">
      <dgm:prSet/>
      <dgm:spPr/>
      <dgm:t>
        <a:bodyPr/>
        <a:lstStyle/>
        <a:p>
          <a:endParaRPr lang="en-GB"/>
        </a:p>
      </dgm:t>
    </dgm:pt>
    <dgm:pt modelId="{6F389D20-1133-F141-B445-F74DD6366DBD}">
      <dgm:prSet phldrT="[Text]"/>
      <dgm:spPr/>
      <dgm:t>
        <a:bodyPr/>
        <a:lstStyle/>
        <a:p>
          <a:r>
            <a:rPr lang="en-GB" b="0" i="0">
              <a:latin typeface="Avenir Book" panose="02000503020000020003" pitchFamily="2" charset="0"/>
            </a:rPr>
            <a:t>850K automatically generated questions </a:t>
          </a:r>
          <a:endParaRPr lang="en-GB" b="0" i="0" dirty="0">
            <a:latin typeface="Avenir Book" panose="02000503020000020003" pitchFamily="2" charset="0"/>
          </a:endParaRPr>
        </a:p>
      </dgm:t>
    </dgm:pt>
    <dgm:pt modelId="{12B4E1C0-CDB9-054D-8A12-A1501C44E44A}" type="parTrans" cxnId="{1430E177-6F74-8C41-B632-DCDE6549D4E6}">
      <dgm:prSet/>
      <dgm:spPr/>
      <dgm:t>
        <a:bodyPr/>
        <a:lstStyle/>
        <a:p>
          <a:endParaRPr lang="en-GB"/>
        </a:p>
      </dgm:t>
    </dgm:pt>
    <dgm:pt modelId="{747D5A6F-BCAC-5440-B6D1-92AEFF4C8EEC}" type="sibTrans" cxnId="{1430E177-6F74-8C41-B632-DCDE6549D4E6}">
      <dgm:prSet/>
      <dgm:spPr/>
      <dgm:t>
        <a:bodyPr/>
        <a:lstStyle/>
        <a:p>
          <a:endParaRPr lang="en-GB"/>
        </a:p>
      </dgm:t>
    </dgm:pt>
    <dgm:pt modelId="{A0DDFF4D-F842-B44F-B0DF-95A5B06F42A0}">
      <dgm:prSet phldrT="[Text]"/>
      <dgm:spPr/>
      <dgm:t>
        <a:bodyPr/>
        <a:lstStyle/>
        <a:p>
          <a:r>
            <a:rPr lang="en-GB" b="0" i="0" dirty="0">
              <a:latin typeface="Avenir Book" panose="02000503020000020003" pitchFamily="2" charset="0"/>
            </a:rPr>
            <a:t>GQA</a:t>
          </a:r>
        </a:p>
      </dgm:t>
    </dgm:pt>
    <dgm:pt modelId="{00518A31-D564-2141-A600-F505535018B0}" type="parTrans" cxnId="{01861C75-347F-BA45-BF59-B6CAF2FD9353}">
      <dgm:prSet/>
      <dgm:spPr/>
      <dgm:t>
        <a:bodyPr/>
        <a:lstStyle/>
        <a:p>
          <a:endParaRPr lang="en-GB"/>
        </a:p>
      </dgm:t>
    </dgm:pt>
    <dgm:pt modelId="{2704C19E-5141-AB43-815C-DAE1A24AE23F}" type="sibTrans" cxnId="{01861C75-347F-BA45-BF59-B6CAF2FD9353}">
      <dgm:prSet/>
      <dgm:spPr/>
      <dgm:t>
        <a:bodyPr/>
        <a:lstStyle/>
        <a:p>
          <a:endParaRPr lang="en-GB"/>
        </a:p>
      </dgm:t>
    </dgm:pt>
    <dgm:pt modelId="{27721CFC-ED18-F048-83F3-6A3192CF0DFD}">
      <dgm:prSet/>
      <dgm:spPr/>
      <dgm:t>
        <a:bodyPr/>
        <a:lstStyle/>
        <a:p>
          <a:r>
            <a:rPr lang="en-GB" b="0" i="0" dirty="0">
              <a:latin typeface="Avenir Book" panose="02000503020000020003" pitchFamily="2" charset="0"/>
            </a:rPr>
            <a:t>100k synthetic images of 3D-rendered objects </a:t>
          </a:r>
        </a:p>
      </dgm:t>
    </dgm:pt>
    <dgm:pt modelId="{71B80081-04E2-D541-8385-0B7AE8ED9450}" type="parTrans" cxnId="{EA9C8787-1ACC-C147-8C61-F55E0CA14439}">
      <dgm:prSet/>
      <dgm:spPr/>
      <dgm:t>
        <a:bodyPr/>
        <a:lstStyle/>
        <a:p>
          <a:endParaRPr lang="en-GB"/>
        </a:p>
      </dgm:t>
    </dgm:pt>
    <dgm:pt modelId="{2ED59636-D88F-6F4E-9EF0-F19D17891CA8}" type="sibTrans" cxnId="{EA9C8787-1ACC-C147-8C61-F55E0CA14439}">
      <dgm:prSet/>
      <dgm:spPr/>
      <dgm:t>
        <a:bodyPr/>
        <a:lstStyle/>
        <a:p>
          <a:endParaRPr lang="en-GB"/>
        </a:p>
      </dgm:t>
    </dgm:pt>
    <dgm:pt modelId="{B0DB1C92-5919-9446-8FA5-ACA5C0D79219}">
      <dgm:prSet phldrT="[Text]"/>
      <dgm:spPr/>
      <dgm:t>
        <a:bodyPr/>
        <a:lstStyle/>
        <a:p>
          <a:r>
            <a:rPr lang="en-GB" b="0" i="0" dirty="0">
              <a:latin typeface="Avenir Book" panose="02000503020000020003" pitchFamily="2" charset="0"/>
            </a:rPr>
            <a:t>20M compositional questions </a:t>
          </a:r>
        </a:p>
      </dgm:t>
    </dgm:pt>
    <dgm:pt modelId="{772E3F03-70CD-C049-A7D8-A3B292EC2A61}" type="parTrans" cxnId="{B93E33C0-839D-2945-BEED-B500369F2BED}">
      <dgm:prSet/>
      <dgm:spPr/>
      <dgm:t>
        <a:bodyPr/>
        <a:lstStyle/>
        <a:p>
          <a:endParaRPr lang="en-GB"/>
        </a:p>
      </dgm:t>
    </dgm:pt>
    <dgm:pt modelId="{C424ABBE-ACAF-0446-B2D5-6334A178D61C}" type="sibTrans" cxnId="{B93E33C0-839D-2945-BEED-B500369F2BED}">
      <dgm:prSet/>
      <dgm:spPr/>
      <dgm:t>
        <a:bodyPr/>
        <a:lstStyle/>
        <a:p>
          <a:endParaRPr lang="en-GB"/>
        </a:p>
      </dgm:t>
    </dgm:pt>
    <dgm:pt modelId="{5BB37FF3-DD3E-BB42-BB7D-D3DAAA40D6DE}">
      <dgm:prSet/>
      <dgm:spPr/>
      <dgm:t>
        <a:bodyPr/>
        <a:lstStyle/>
        <a:p>
          <a:r>
            <a:rPr lang="en-GB" b="0" i="0" dirty="0">
              <a:latin typeface="Avenir Book" panose="02000503020000020003" pitchFamily="2" charset="0"/>
            </a:rPr>
            <a:t>113k real-world images</a:t>
          </a:r>
        </a:p>
      </dgm:t>
    </dgm:pt>
    <dgm:pt modelId="{B83FD7BC-CA25-BF43-B052-AE752E87717D}" type="parTrans" cxnId="{954F1643-A304-7D40-AF54-7DE4CAAACF32}">
      <dgm:prSet/>
      <dgm:spPr/>
      <dgm:t>
        <a:bodyPr/>
        <a:lstStyle/>
        <a:p>
          <a:endParaRPr lang="en-GB"/>
        </a:p>
      </dgm:t>
    </dgm:pt>
    <dgm:pt modelId="{5A441241-7B9D-D740-9A10-88F7F9F62E7F}" type="sibTrans" cxnId="{954F1643-A304-7D40-AF54-7DE4CAAACF32}">
      <dgm:prSet/>
      <dgm:spPr/>
      <dgm:t>
        <a:bodyPr/>
        <a:lstStyle/>
        <a:p>
          <a:endParaRPr lang="en-GB"/>
        </a:p>
      </dgm:t>
    </dgm:pt>
    <dgm:pt modelId="{7910DF13-D2A5-F74B-ADF4-142ECC0F6097}" type="pres">
      <dgm:prSet presAssocID="{E410AE23-B9BA-3949-84CA-C42B24A44401}" presName="rootNode" presStyleCnt="0">
        <dgm:presLayoutVars>
          <dgm:chMax/>
          <dgm:chPref/>
          <dgm:dir/>
          <dgm:animLvl val="lvl"/>
        </dgm:presLayoutVars>
      </dgm:prSet>
      <dgm:spPr/>
    </dgm:pt>
    <dgm:pt modelId="{6068EC74-E089-CB4D-BF0D-5560DD9B925A}" type="pres">
      <dgm:prSet presAssocID="{39587D1C-4ED8-7248-856A-5FF8CAA77CCA}" presName="composite" presStyleCnt="0"/>
      <dgm:spPr/>
    </dgm:pt>
    <dgm:pt modelId="{1439896D-A05F-5B40-BFB4-25709056D292}" type="pres">
      <dgm:prSet presAssocID="{39587D1C-4ED8-7248-856A-5FF8CAA77CCA}" presName="ParentText" presStyleLbl="node1" presStyleIdx="0" presStyleCnt="2">
        <dgm:presLayoutVars>
          <dgm:chMax val="1"/>
          <dgm:chPref val="1"/>
          <dgm:bulletEnabled val="1"/>
        </dgm:presLayoutVars>
      </dgm:prSet>
      <dgm:spPr/>
    </dgm:pt>
    <dgm:pt modelId="{43CF0C4C-75EA-4F4D-9D32-EF6E603F7FB7}" type="pres">
      <dgm:prSet presAssocID="{39587D1C-4ED8-7248-856A-5FF8CAA77CCA}" presName="Image" presStyleLbl="bgImgPlace1" presStyleIdx="0" presStyleCnt="2"/>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D9B3B9C1-10EA-FC40-B663-87DD10A1DD2D}" type="pres">
      <dgm:prSet presAssocID="{39587D1C-4ED8-7248-856A-5FF8CAA77CCA}" presName="ChildText" presStyleLbl="fgAcc1" presStyleIdx="0" presStyleCnt="2">
        <dgm:presLayoutVars>
          <dgm:chMax val="0"/>
          <dgm:chPref val="0"/>
          <dgm:bulletEnabled val="1"/>
        </dgm:presLayoutVars>
      </dgm:prSet>
      <dgm:spPr/>
    </dgm:pt>
    <dgm:pt modelId="{2E172196-3EF8-EB4E-A30B-876786F710DD}" type="pres">
      <dgm:prSet presAssocID="{65D4146F-09BC-CE48-A4FF-17E2B1C8C98E}" presName="sibTrans" presStyleCnt="0"/>
      <dgm:spPr/>
    </dgm:pt>
    <dgm:pt modelId="{8D8F6F07-C067-6A40-AEDF-A51CF9D1E5DA}" type="pres">
      <dgm:prSet presAssocID="{A0DDFF4D-F842-B44F-B0DF-95A5B06F42A0}" presName="composite" presStyleCnt="0"/>
      <dgm:spPr/>
    </dgm:pt>
    <dgm:pt modelId="{C99FC05E-F0AA-4946-A97C-8F2F1ACB4455}" type="pres">
      <dgm:prSet presAssocID="{A0DDFF4D-F842-B44F-B0DF-95A5B06F42A0}" presName="ParentText" presStyleLbl="node1" presStyleIdx="1" presStyleCnt="2">
        <dgm:presLayoutVars>
          <dgm:chMax val="1"/>
          <dgm:chPref val="1"/>
          <dgm:bulletEnabled val="1"/>
        </dgm:presLayoutVars>
      </dgm:prSet>
      <dgm:spPr/>
    </dgm:pt>
    <dgm:pt modelId="{5180EAFD-641B-744D-9CA2-28C0F79B7D44}" type="pres">
      <dgm:prSet presAssocID="{A0DDFF4D-F842-B44F-B0DF-95A5B06F42A0}" presName="Image" presStyleLbl="bgImgPlace1" presStyleIdx="1" presStyleCnt="2"/>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dgm:spPr>
    </dgm:pt>
    <dgm:pt modelId="{ADF3A723-2B57-1A4C-8AFD-95DC5A01B57E}" type="pres">
      <dgm:prSet presAssocID="{A0DDFF4D-F842-B44F-B0DF-95A5B06F42A0}" presName="ChildText" presStyleLbl="fgAcc1" presStyleIdx="1" presStyleCnt="2">
        <dgm:presLayoutVars>
          <dgm:chMax val="0"/>
          <dgm:chPref val="0"/>
          <dgm:bulletEnabled val="1"/>
        </dgm:presLayoutVars>
      </dgm:prSet>
      <dgm:spPr/>
    </dgm:pt>
  </dgm:ptLst>
  <dgm:cxnLst>
    <dgm:cxn modelId="{EB994E06-3E5B-AC4C-8A48-1C0A2573AD5B}" type="presOf" srcId="{B0DB1C92-5919-9446-8FA5-ACA5C0D79219}" destId="{ADF3A723-2B57-1A4C-8AFD-95DC5A01B57E}" srcOrd="0" destOrd="0" presId="urn:microsoft.com/office/officeart/2008/layout/TitledPictureBlocks"/>
    <dgm:cxn modelId="{954F1643-A304-7D40-AF54-7DE4CAAACF32}" srcId="{A0DDFF4D-F842-B44F-B0DF-95A5B06F42A0}" destId="{5BB37FF3-DD3E-BB42-BB7D-D3DAAA40D6DE}" srcOrd="1" destOrd="0" parTransId="{B83FD7BC-CA25-BF43-B052-AE752E87717D}" sibTransId="{5A441241-7B9D-D740-9A10-88F7F9F62E7F}"/>
    <dgm:cxn modelId="{01861C75-347F-BA45-BF59-B6CAF2FD9353}" srcId="{E410AE23-B9BA-3949-84CA-C42B24A44401}" destId="{A0DDFF4D-F842-B44F-B0DF-95A5B06F42A0}" srcOrd="1" destOrd="0" parTransId="{00518A31-D564-2141-A600-F505535018B0}" sibTransId="{2704C19E-5141-AB43-815C-DAE1A24AE23F}"/>
    <dgm:cxn modelId="{1430E177-6F74-8C41-B632-DCDE6549D4E6}" srcId="{39587D1C-4ED8-7248-856A-5FF8CAA77CCA}" destId="{6F389D20-1133-F141-B445-F74DD6366DBD}" srcOrd="0" destOrd="0" parTransId="{12B4E1C0-CDB9-054D-8A12-A1501C44E44A}" sibTransId="{747D5A6F-BCAC-5440-B6D1-92AEFF4C8EEC}"/>
    <dgm:cxn modelId="{EA9C8787-1ACC-C147-8C61-F55E0CA14439}" srcId="{39587D1C-4ED8-7248-856A-5FF8CAA77CCA}" destId="{27721CFC-ED18-F048-83F3-6A3192CF0DFD}" srcOrd="1" destOrd="0" parTransId="{71B80081-04E2-D541-8385-0B7AE8ED9450}" sibTransId="{2ED59636-D88F-6F4E-9EF0-F19D17891CA8}"/>
    <dgm:cxn modelId="{4DBF4F8B-0F2C-6742-92D9-3553365BBEB9}" type="presOf" srcId="{E410AE23-B9BA-3949-84CA-C42B24A44401}" destId="{7910DF13-D2A5-F74B-ADF4-142ECC0F6097}" srcOrd="0" destOrd="0" presId="urn:microsoft.com/office/officeart/2008/layout/TitledPictureBlocks"/>
    <dgm:cxn modelId="{23303094-750A-4A44-9BA8-D909FAF0C927}" srcId="{E410AE23-B9BA-3949-84CA-C42B24A44401}" destId="{39587D1C-4ED8-7248-856A-5FF8CAA77CCA}" srcOrd="0" destOrd="0" parTransId="{D2CDB70D-EAE6-4648-902B-9656E1FD24B9}" sibTransId="{65D4146F-09BC-CE48-A4FF-17E2B1C8C98E}"/>
    <dgm:cxn modelId="{8CDA7F99-8BEA-084B-97CE-70FCB05B394A}" type="presOf" srcId="{6F389D20-1133-F141-B445-F74DD6366DBD}" destId="{D9B3B9C1-10EA-FC40-B663-87DD10A1DD2D}" srcOrd="0" destOrd="0" presId="urn:microsoft.com/office/officeart/2008/layout/TitledPictureBlocks"/>
    <dgm:cxn modelId="{7C83F6BE-712E-3746-B120-33C94963F8D9}" type="presOf" srcId="{27721CFC-ED18-F048-83F3-6A3192CF0DFD}" destId="{D9B3B9C1-10EA-FC40-B663-87DD10A1DD2D}" srcOrd="0" destOrd="1" presId="urn:microsoft.com/office/officeart/2008/layout/TitledPictureBlocks"/>
    <dgm:cxn modelId="{B93E33C0-839D-2945-BEED-B500369F2BED}" srcId="{A0DDFF4D-F842-B44F-B0DF-95A5B06F42A0}" destId="{B0DB1C92-5919-9446-8FA5-ACA5C0D79219}" srcOrd="0" destOrd="0" parTransId="{772E3F03-70CD-C049-A7D8-A3B292EC2A61}" sibTransId="{C424ABBE-ACAF-0446-B2D5-6334A178D61C}"/>
    <dgm:cxn modelId="{785279CA-46D6-2045-820B-D963007E45D4}" type="presOf" srcId="{39587D1C-4ED8-7248-856A-5FF8CAA77CCA}" destId="{1439896D-A05F-5B40-BFB4-25709056D292}" srcOrd="0" destOrd="0" presId="urn:microsoft.com/office/officeart/2008/layout/TitledPictureBlocks"/>
    <dgm:cxn modelId="{BD9420D7-8A6B-724F-BE01-D5891AFB178D}" type="presOf" srcId="{A0DDFF4D-F842-B44F-B0DF-95A5B06F42A0}" destId="{C99FC05E-F0AA-4946-A97C-8F2F1ACB4455}" srcOrd="0" destOrd="0" presId="urn:microsoft.com/office/officeart/2008/layout/TitledPictureBlocks"/>
    <dgm:cxn modelId="{0E5385E1-1BA9-8F42-B81A-0F7672700D96}" type="presOf" srcId="{5BB37FF3-DD3E-BB42-BB7D-D3DAAA40D6DE}" destId="{ADF3A723-2B57-1A4C-8AFD-95DC5A01B57E}" srcOrd="0" destOrd="1" presId="urn:microsoft.com/office/officeart/2008/layout/TitledPictureBlocks"/>
    <dgm:cxn modelId="{1AFD68E3-9DE2-0F4F-8EAF-09B4E658BEA1}" type="presParOf" srcId="{7910DF13-D2A5-F74B-ADF4-142ECC0F6097}" destId="{6068EC74-E089-CB4D-BF0D-5560DD9B925A}" srcOrd="0" destOrd="0" presId="urn:microsoft.com/office/officeart/2008/layout/TitledPictureBlocks"/>
    <dgm:cxn modelId="{C7ACB5A3-4E61-D641-BDCE-7B0F861903B2}" type="presParOf" srcId="{6068EC74-E089-CB4D-BF0D-5560DD9B925A}" destId="{1439896D-A05F-5B40-BFB4-25709056D292}" srcOrd="0" destOrd="0" presId="urn:microsoft.com/office/officeart/2008/layout/TitledPictureBlocks"/>
    <dgm:cxn modelId="{F5D60FD4-564F-F74A-98CD-2F3BBDF2E247}" type="presParOf" srcId="{6068EC74-E089-CB4D-BF0D-5560DD9B925A}" destId="{43CF0C4C-75EA-4F4D-9D32-EF6E603F7FB7}" srcOrd="1" destOrd="0" presId="urn:microsoft.com/office/officeart/2008/layout/TitledPictureBlocks"/>
    <dgm:cxn modelId="{E8C44A3A-0C82-E143-8609-44AEC9EF922F}" type="presParOf" srcId="{6068EC74-E089-CB4D-BF0D-5560DD9B925A}" destId="{D9B3B9C1-10EA-FC40-B663-87DD10A1DD2D}" srcOrd="2" destOrd="0" presId="urn:microsoft.com/office/officeart/2008/layout/TitledPictureBlocks"/>
    <dgm:cxn modelId="{12341200-DB5A-464C-9710-BFF274C47C29}" type="presParOf" srcId="{7910DF13-D2A5-F74B-ADF4-142ECC0F6097}" destId="{2E172196-3EF8-EB4E-A30B-876786F710DD}" srcOrd="1" destOrd="0" presId="urn:microsoft.com/office/officeart/2008/layout/TitledPictureBlocks"/>
    <dgm:cxn modelId="{1DE419C6-A6BF-2644-8248-288E99CC0B83}" type="presParOf" srcId="{7910DF13-D2A5-F74B-ADF4-142ECC0F6097}" destId="{8D8F6F07-C067-6A40-AEDF-A51CF9D1E5DA}" srcOrd="2" destOrd="0" presId="urn:microsoft.com/office/officeart/2008/layout/TitledPictureBlocks"/>
    <dgm:cxn modelId="{BEAEDC97-4C46-7E4E-9EEC-F1430F5EE2F4}" type="presParOf" srcId="{8D8F6F07-C067-6A40-AEDF-A51CF9D1E5DA}" destId="{C99FC05E-F0AA-4946-A97C-8F2F1ACB4455}" srcOrd="0" destOrd="0" presId="urn:microsoft.com/office/officeart/2008/layout/TitledPictureBlocks"/>
    <dgm:cxn modelId="{8E4247E9-4D68-E64E-816C-55B700FFCE8A}" type="presParOf" srcId="{8D8F6F07-C067-6A40-AEDF-A51CF9D1E5DA}" destId="{5180EAFD-641B-744D-9CA2-28C0F79B7D44}" srcOrd="1" destOrd="0" presId="urn:microsoft.com/office/officeart/2008/layout/TitledPictureBlocks"/>
    <dgm:cxn modelId="{B800B848-8343-EE46-B1DE-D4C6877D5370}" type="presParOf" srcId="{8D8F6F07-C067-6A40-AEDF-A51CF9D1E5DA}" destId="{ADF3A723-2B57-1A4C-8AFD-95DC5A01B57E}" srcOrd="2" destOrd="0" presId="urn:microsoft.com/office/officeart/2008/layout/TitledPictureBlock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911129-D028-2345-AC89-A55B97ED43D6}" type="doc">
      <dgm:prSet loTypeId="urn:microsoft.com/office/officeart/2005/8/layout/process4" loCatId="" qsTypeId="urn:microsoft.com/office/officeart/2005/8/quickstyle/simple1" qsCatId="simple" csTypeId="urn:microsoft.com/office/officeart/2005/8/colors/colorful2" csCatId="colorful" phldr="1"/>
      <dgm:spPr/>
      <dgm:t>
        <a:bodyPr/>
        <a:lstStyle/>
        <a:p>
          <a:endParaRPr lang="en-GB"/>
        </a:p>
      </dgm:t>
    </dgm:pt>
    <dgm:pt modelId="{D4CDF384-F5DE-3742-A8F3-70AB38112C8E}">
      <dgm:prSet/>
      <dgm:spPr/>
      <dgm:t>
        <a:bodyPr/>
        <a:lstStyle/>
        <a:p>
          <a:r>
            <a:rPr lang="en-GB" dirty="0"/>
            <a:t>F</a:t>
          </a:r>
          <a:r>
            <a:rPr lang="en-TH" dirty="0"/>
            <a:t>ind green thing</a:t>
          </a:r>
        </a:p>
      </dgm:t>
    </dgm:pt>
    <dgm:pt modelId="{638E4F32-E293-AF45-A6B2-DF185B733173}" type="parTrans" cxnId="{79542670-C59F-2541-9B2F-7F3E8109E4BD}">
      <dgm:prSet/>
      <dgm:spPr/>
      <dgm:t>
        <a:bodyPr/>
        <a:lstStyle/>
        <a:p>
          <a:endParaRPr lang="en-GB"/>
        </a:p>
      </dgm:t>
    </dgm:pt>
    <dgm:pt modelId="{D891E6A0-A365-874C-9D0D-95BA86E297FB}" type="sibTrans" cxnId="{79542670-C59F-2541-9B2F-7F3E8109E4BD}">
      <dgm:prSet/>
      <dgm:spPr/>
      <dgm:t>
        <a:bodyPr/>
        <a:lstStyle/>
        <a:p>
          <a:endParaRPr lang="en-GB"/>
        </a:p>
      </dgm:t>
    </dgm:pt>
    <dgm:pt modelId="{CA5596BA-0F53-3C4E-9205-47C6D458DDA5}">
      <dgm:prSet/>
      <dgm:spPr/>
      <dgm:t>
        <a:bodyPr/>
        <a:lstStyle/>
        <a:p>
          <a:r>
            <a:rPr lang="en-TH" dirty="0"/>
            <a:t>Identify its shape</a:t>
          </a:r>
        </a:p>
      </dgm:t>
    </dgm:pt>
    <dgm:pt modelId="{14EE3B95-67B5-F14A-8024-E65C6E4217A2}" type="parTrans" cxnId="{41EBF73C-66D8-0548-A00D-382A05DE8C83}">
      <dgm:prSet/>
      <dgm:spPr/>
      <dgm:t>
        <a:bodyPr/>
        <a:lstStyle/>
        <a:p>
          <a:endParaRPr lang="en-GB"/>
        </a:p>
      </dgm:t>
    </dgm:pt>
    <dgm:pt modelId="{5349266F-96B4-F04B-BD4F-AD4222C39B3A}" type="sibTrans" cxnId="{41EBF73C-66D8-0548-A00D-382A05DE8C83}">
      <dgm:prSet/>
      <dgm:spPr/>
      <dgm:t>
        <a:bodyPr/>
        <a:lstStyle/>
        <a:p>
          <a:endParaRPr lang="en-GB"/>
        </a:p>
      </dgm:t>
    </dgm:pt>
    <dgm:pt modelId="{D906EBED-A84F-3040-881E-DC74213DB5E9}">
      <dgm:prSet/>
      <dgm:spPr/>
      <dgm:t>
        <a:bodyPr/>
        <a:lstStyle/>
        <a:p>
          <a:r>
            <a:rPr lang="en-GB" dirty="0"/>
            <a:t>L</a:t>
          </a:r>
          <a:r>
            <a:rPr lang="en-TH" dirty="0"/>
            <a:t>ocate other objects with the same shape</a:t>
          </a:r>
        </a:p>
      </dgm:t>
    </dgm:pt>
    <dgm:pt modelId="{61147975-5845-FC4C-92D9-6BF58B264B47}" type="parTrans" cxnId="{363B1819-A2E2-734F-BA06-E958A5577ABC}">
      <dgm:prSet/>
      <dgm:spPr/>
      <dgm:t>
        <a:bodyPr/>
        <a:lstStyle/>
        <a:p>
          <a:endParaRPr lang="en-GB"/>
        </a:p>
      </dgm:t>
    </dgm:pt>
    <dgm:pt modelId="{DA8EF731-8433-894F-94E8-D1BFC419950F}" type="sibTrans" cxnId="{363B1819-A2E2-734F-BA06-E958A5577ABC}">
      <dgm:prSet/>
      <dgm:spPr/>
      <dgm:t>
        <a:bodyPr/>
        <a:lstStyle/>
        <a:p>
          <a:endParaRPr lang="en-GB"/>
        </a:p>
      </dgm:t>
    </dgm:pt>
    <dgm:pt modelId="{519D67FA-D099-E742-A925-1E74F6A60D93}">
      <dgm:prSet/>
      <dgm:spPr/>
      <dgm:t>
        <a:bodyPr/>
        <a:lstStyle/>
        <a:p>
          <a:r>
            <a:rPr lang="en-TH" dirty="0"/>
            <a:t>Count all the located objects</a:t>
          </a:r>
        </a:p>
      </dgm:t>
    </dgm:pt>
    <dgm:pt modelId="{D92AD130-A69A-704A-8E14-E3EF3B1F3940}" type="parTrans" cxnId="{39B62E11-3B2E-174A-A626-DAD79D48989B}">
      <dgm:prSet/>
      <dgm:spPr/>
      <dgm:t>
        <a:bodyPr/>
        <a:lstStyle/>
        <a:p>
          <a:endParaRPr lang="en-GB"/>
        </a:p>
      </dgm:t>
    </dgm:pt>
    <dgm:pt modelId="{016204E2-5FD7-484E-93CA-951BDC2626C3}" type="sibTrans" cxnId="{39B62E11-3B2E-174A-A626-DAD79D48989B}">
      <dgm:prSet/>
      <dgm:spPr/>
      <dgm:t>
        <a:bodyPr/>
        <a:lstStyle/>
        <a:p>
          <a:endParaRPr lang="en-GB"/>
        </a:p>
      </dgm:t>
    </dgm:pt>
    <dgm:pt modelId="{35CDFCE8-B1E6-824D-9092-DCD95A68A41F}" type="pres">
      <dgm:prSet presAssocID="{70911129-D028-2345-AC89-A55B97ED43D6}" presName="Name0" presStyleCnt="0">
        <dgm:presLayoutVars>
          <dgm:dir/>
          <dgm:animLvl val="lvl"/>
          <dgm:resizeHandles val="exact"/>
        </dgm:presLayoutVars>
      </dgm:prSet>
      <dgm:spPr/>
    </dgm:pt>
    <dgm:pt modelId="{90FD05E9-9FB8-B14B-91B3-019ECFF72565}" type="pres">
      <dgm:prSet presAssocID="{519D67FA-D099-E742-A925-1E74F6A60D93}" presName="boxAndChildren" presStyleCnt="0"/>
      <dgm:spPr/>
    </dgm:pt>
    <dgm:pt modelId="{2E884A64-265A-8E47-97FC-A641DFE9DF10}" type="pres">
      <dgm:prSet presAssocID="{519D67FA-D099-E742-A925-1E74F6A60D93}" presName="parentTextBox" presStyleLbl="node1" presStyleIdx="0" presStyleCnt="4"/>
      <dgm:spPr/>
    </dgm:pt>
    <dgm:pt modelId="{46F261ED-740A-7F43-8153-924121ECF333}" type="pres">
      <dgm:prSet presAssocID="{DA8EF731-8433-894F-94E8-D1BFC419950F}" presName="sp" presStyleCnt="0"/>
      <dgm:spPr/>
    </dgm:pt>
    <dgm:pt modelId="{1D6E1013-7C81-8145-A4C3-4CBC6CC8D8EF}" type="pres">
      <dgm:prSet presAssocID="{D906EBED-A84F-3040-881E-DC74213DB5E9}" presName="arrowAndChildren" presStyleCnt="0"/>
      <dgm:spPr/>
    </dgm:pt>
    <dgm:pt modelId="{457F8F6C-CF00-694B-A9A2-ED7116F39655}" type="pres">
      <dgm:prSet presAssocID="{D906EBED-A84F-3040-881E-DC74213DB5E9}" presName="parentTextArrow" presStyleLbl="node1" presStyleIdx="1" presStyleCnt="4"/>
      <dgm:spPr/>
    </dgm:pt>
    <dgm:pt modelId="{8AC028C7-5549-7842-8092-0B96E6E4B45B}" type="pres">
      <dgm:prSet presAssocID="{5349266F-96B4-F04B-BD4F-AD4222C39B3A}" presName="sp" presStyleCnt="0"/>
      <dgm:spPr/>
    </dgm:pt>
    <dgm:pt modelId="{8AC2F587-0EA6-9049-834C-0C8AD6736ACD}" type="pres">
      <dgm:prSet presAssocID="{CA5596BA-0F53-3C4E-9205-47C6D458DDA5}" presName="arrowAndChildren" presStyleCnt="0"/>
      <dgm:spPr/>
    </dgm:pt>
    <dgm:pt modelId="{B13E76AE-CDC5-9C43-B9A6-6E7D49F11588}" type="pres">
      <dgm:prSet presAssocID="{CA5596BA-0F53-3C4E-9205-47C6D458DDA5}" presName="parentTextArrow" presStyleLbl="node1" presStyleIdx="2" presStyleCnt="4"/>
      <dgm:spPr/>
    </dgm:pt>
    <dgm:pt modelId="{2DBF1555-F01F-E644-AAF0-907552EE5DDC}" type="pres">
      <dgm:prSet presAssocID="{D891E6A0-A365-874C-9D0D-95BA86E297FB}" presName="sp" presStyleCnt="0"/>
      <dgm:spPr/>
    </dgm:pt>
    <dgm:pt modelId="{D3BC508F-ACFA-8842-A391-917C986A3FD5}" type="pres">
      <dgm:prSet presAssocID="{D4CDF384-F5DE-3742-A8F3-70AB38112C8E}" presName="arrowAndChildren" presStyleCnt="0"/>
      <dgm:spPr/>
    </dgm:pt>
    <dgm:pt modelId="{8C96A4E6-8E41-1D46-85F9-EC8D180F6259}" type="pres">
      <dgm:prSet presAssocID="{D4CDF384-F5DE-3742-A8F3-70AB38112C8E}" presName="parentTextArrow" presStyleLbl="node1" presStyleIdx="3" presStyleCnt="4"/>
      <dgm:spPr/>
    </dgm:pt>
  </dgm:ptLst>
  <dgm:cxnLst>
    <dgm:cxn modelId="{39B62E11-3B2E-174A-A626-DAD79D48989B}" srcId="{70911129-D028-2345-AC89-A55B97ED43D6}" destId="{519D67FA-D099-E742-A925-1E74F6A60D93}" srcOrd="3" destOrd="0" parTransId="{D92AD130-A69A-704A-8E14-E3EF3B1F3940}" sibTransId="{016204E2-5FD7-484E-93CA-951BDC2626C3}"/>
    <dgm:cxn modelId="{363B1819-A2E2-734F-BA06-E958A5577ABC}" srcId="{70911129-D028-2345-AC89-A55B97ED43D6}" destId="{D906EBED-A84F-3040-881E-DC74213DB5E9}" srcOrd="2" destOrd="0" parTransId="{61147975-5845-FC4C-92D9-6BF58B264B47}" sibTransId="{DA8EF731-8433-894F-94E8-D1BFC419950F}"/>
    <dgm:cxn modelId="{41EBF73C-66D8-0548-A00D-382A05DE8C83}" srcId="{70911129-D028-2345-AC89-A55B97ED43D6}" destId="{CA5596BA-0F53-3C4E-9205-47C6D458DDA5}" srcOrd="1" destOrd="0" parTransId="{14EE3B95-67B5-F14A-8024-E65C6E4217A2}" sibTransId="{5349266F-96B4-F04B-BD4F-AD4222C39B3A}"/>
    <dgm:cxn modelId="{79542670-C59F-2541-9B2F-7F3E8109E4BD}" srcId="{70911129-D028-2345-AC89-A55B97ED43D6}" destId="{D4CDF384-F5DE-3742-A8F3-70AB38112C8E}" srcOrd="0" destOrd="0" parTransId="{638E4F32-E293-AF45-A6B2-DF185B733173}" sibTransId="{D891E6A0-A365-874C-9D0D-95BA86E297FB}"/>
    <dgm:cxn modelId="{BEA1FEB3-C18A-944F-8BAC-EE74D38AA899}" type="presOf" srcId="{D4CDF384-F5DE-3742-A8F3-70AB38112C8E}" destId="{8C96A4E6-8E41-1D46-85F9-EC8D180F6259}" srcOrd="0" destOrd="0" presId="urn:microsoft.com/office/officeart/2005/8/layout/process4"/>
    <dgm:cxn modelId="{B69744BD-CD31-4B4F-BD00-26522284E0F9}" type="presOf" srcId="{519D67FA-D099-E742-A925-1E74F6A60D93}" destId="{2E884A64-265A-8E47-97FC-A641DFE9DF10}" srcOrd="0" destOrd="0" presId="urn:microsoft.com/office/officeart/2005/8/layout/process4"/>
    <dgm:cxn modelId="{40DE19D9-2CAD-4547-904A-BE870CB1DB52}" type="presOf" srcId="{D906EBED-A84F-3040-881E-DC74213DB5E9}" destId="{457F8F6C-CF00-694B-A9A2-ED7116F39655}" srcOrd="0" destOrd="0" presId="urn:microsoft.com/office/officeart/2005/8/layout/process4"/>
    <dgm:cxn modelId="{2D0B3FEC-F9B5-9F4B-9F4A-2CFFF8226207}" type="presOf" srcId="{70911129-D028-2345-AC89-A55B97ED43D6}" destId="{35CDFCE8-B1E6-824D-9092-DCD95A68A41F}" srcOrd="0" destOrd="0" presId="urn:microsoft.com/office/officeart/2005/8/layout/process4"/>
    <dgm:cxn modelId="{F4A01CFB-BBAE-F745-9632-312F3C3B1E2D}" type="presOf" srcId="{CA5596BA-0F53-3C4E-9205-47C6D458DDA5}" destId="{B13E76AE-CDC5-9C43-B9A6-6E7D49F11588}" srcOrd="0" destOrd="0" presId="urn:microsoft.com/office/officeart/2005/8/layout/process4"/>
    <dgm:cxn modelId="{48CFE20F-D7C1-CF40-8579-9FA5D604998F}" type="presParOf" srcId="{35CDFCE8-B1E6-824D-9092-DCD95A68A41F}" destId="{90FD05E9-9FB8-B14B-91B3-019ECFF72565}" srcOrd="0" destOrd="0" presId="urn:microsoft.com/office/officeart/2005/8/layout/process4"/>
    <dgm:cxn modelId="{B1B17947-FAC2-1F4A-BB61-212FE2F14EAB}" type="presParOf" srcId="{90FD05E9-9FB8-B14B-91B3-019ECFF72565}" destId="{2E884A64-265A-8E47-97FC-A641DFE9DF10}" srcOrd="0" destOrd="0" presId="urn:microsoft.com/office/officeart/2005/8/layout/process4"/>
    <dgm:cxn modelId="{A19FEA67-A87F-6F4F-9EE7-1F5BC6AD00BC}" type="presParOf" srcId="{35CDFCE8-B1E6-824D-9092-DCD95A68A41F}" destId="{46F261ED-740A-7F43-8153-924121ECF333}" srcOrd="1" destOrd="0" presId="urn:microsoft.com/office/officeart/2005/8/layout/process4"/>
    <dgm:cxn modelId="{1E959EFA-DA15-9847-B96B-9A02FB7A41F4}" type="presParOf" srcId="{35CDFCE8-B1E6-824D-9092-DCD95A68A41F}" destId="{1D6E1013-7C81-8145-A4C3-4CBC6CC8D8EF}" srcOrd="2" destOrd="0" presId="urn:microsoft.com/office/officeart/2005/8/layout/process4"/>
    <dgm:cxn modelId="{9F64BC0D-9987-2D40-B5C3-9812F9F3272E}" type="presParOf" srcId="{1D6E1013-7C81-8145-A4C3-4CBC6CC8D8EF}" destId="{457F8F6C-CF00-694B-A9A2-ED7116F39655}" srcOrd="0" destOrd="0" presId="urn:microsoft.com/office/officeart/2005/8/layout/process4"/>
    <dgm:cxn modelId="{70F08407-780D-3B4C-9517-E1FCAA108434}" type="presParOf" srcId="{35CDFCE8-B1E6-824D-9092-DCD95A68A41F}" destId="{8AC028C7-5549-7842-8092-0B96E6E4B45B}" srcOrd="3" destOrd="0" presId="urn:microsoft.com/office/officeart/2005/8/layout/process4"/>
    <dgm:cxn modelId="{1DDA87C3-02D8-2841-A0EC-4E1CAEB385B9}" type="presParOf" srcId="{35CDFCE8-B1E6-824D-9092-DCD95A68A41F}" destId="{8AC2F587-0EA6-9049-834C-0C8AD6736ACD}" srcOrd="4" destOrd="0" presId="urn:microsoft.com/office/officeart/2005/8/layout/process4"/>
    <dgm:cxn modelId="{303CE91A-C5DE-F345-8526-4A73AF29A180}" type="presParOf" srcId="{8AC2F587-0EA6-9049-834C-0C8AD6736ACD}" destId="{B13E76AE-CDC5-9C43-B9A6-6E7D49F11588}" srcOrd="0" destOrd="0" presId="urn:microsoft.com/office/officeart/2005/8/layout/process4"/>
    <dgm:cxn modelId="{7F40AE49-F807-9349-920A-7C5C3087A225}" type="presParOf" srcId="{35CDFCE8-B1E6-824D-9092-DCD95A68A41F}" destId="{2DBF1555-F01F-E644-AAF0-907552EE5DDC}" srcOrd="5" destOrd="0" presId="urn:microsoft.com/office/officeart/2005/8/layout/process4"/>
    <dgm:cxn modelId="{6ED3F9CE-4A68-C54E-854B-0A24AB0272FF}" type="presParOf" srcId="{35CDFCE8-B1E6-824D-9092-DCD95A68A41F}" destId="{D3BC508F-ACFA-8842-A391-917C986A3FD5}" srcOrd="6" destOrd="0" presId="urn:microsoft.com/office/officeart/2005/8/layout/process4"/>
    <dgm:cxn modelId="{5560EA0A-93ED-2A4B-83AD-7D308A8BE538}" type="presParOf" srcId="{D3BC508F-ACFA-8842-A391-917C986A3FD5}" destId="{8C96A4E6-8E41-1D46-85F9-EC8D180F6259}" srcOrd="0"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360856-D4E2-3E41-82E0-47B71EAB70DE}">
      <dsp:nvSpPr>
        <dsp:cNvPr id="0" name=""/>
        <dsp:cNvSpPr/>
      </dsp:nvSpPr>
      <dsp:spPr>
        <a:xfrm>
          <a:off x="645729" y="36780"/>
          <a:ext cx="1765461" cy="1765461"/>
        </a:xfrm>
        <a:prstGeom prst="ellipse">
          <a:avLst/>
        </a:prstGeom>
        <a:gradFill rotWithShape="0">
          <a:gsLst>
            <a:gs pos="0">
              <a:schemeClr val="accent2">
                <a:alpha val="50000"/>
                <a:hueOff val="0"/>
                <a:satOff val="0"/>
                <a:lumOff val="0"/>
                <a:alphaOff val="0"/>
                <a:lumMod val="110000"/>
                <a:satMod val="105000"/>
                <a:tint val="67000"/>
              </a:schemeClr>
            </a:gs>
            <a:gs pos="50000">
              <a:schemeClr val="accent2">
                <a:alpha val="50000"/>
                <a:hueOff val="0"/>
                <a:satOff val="0"/>
                <a:lumOff val="0"/>
                <a:alphaOff val="0"/>
                <a:lumMod val="105000"/>
                <a:satMod val="103000"/>
                <a:tint val="73000"/>
              </a:schemeClr>
            </a:gs>
            <a:gs pos="100000">
              <a:schemeClr val="accent2">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venir Book" panose="02000503020000020003" pitchFamily="2" charset="0"/>
            </a:rPr>
            <a:t>Computer Vision</a:t>
          </a:r>
        </a:p>
      </dsp:txBody>
      <dsp:txXfrm>
        <a:off x="881124" y="345736"/>
        <a:ext cx="1294671" cy="794457"/>
      </dsp:txXfrm>
    </dsp:sp>
    <dsp:sp modelId="{B5EF021D-7C9C-2047-A998-240901F665CE}">
      <dsp:nvSpPr>
        <dsp:cNvPr id="0" name=""/>
        <dsp:cNvSpPr/>
      </dsp:nvSpPr>
      <dsp:spPr>
        <a:xfrm>
          <a:off x="1282766" y="1140193"/>
          <a:ext cx="1765461" cy="1765461"/>
        </a:xfrm>
        <a:prstGeom prst="ellipse">
          <a:avLst/>
        </a:prstGeom>
        <a:gradFill rotWithShape="0">
          <a:gsLst>
            <a:gs pos="0">
              <a:schemeClr val="accent3">
                <a:alpha val="50000"/>
                <a:hueOff val="0"/>
                <a:satOff val="0"/>
                <a:lumOff val="0"/>
                <a:alphaOff val="0"/>
                <a:lumMod val="110000"/>
                <a:satMod val="105000"/>
                <a:tint val="67000"/>
              </a:schemeClr>
            </a:gs>
            <a:gs pos="50000">
              <a:schemeClr val="accent3">
                <a:alpha val="50000"/>
                <a:hueOff val="0"/>
                <a:satOff val="0"/>
                <a:lumOff val="0"/>
                <a:alphaOff val="0"/>
                <a:lumMod val="105000"/>
                <a:satMod val="103000"/>
                <a:tint val="73000"/>
              </a:schemeClr>
            </a:gs>
            <a:gs pos="100000">
              <a:schemeClr val="accent3">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venir Book" panose="02000503020000020003" pitchFamily="2" charset="0"/>
            </a:rPr>
            <a:t>Natural Language Processing</a:t>
          </a:r>
        </a:p>
      </dsp:txBody>
      <dsp:txXfrm>
        <a:off x="1822703" y="1596270"/>
        <a:ext cx="1059276" cy="971003"/>
      </dsp:txXfrm>
    </dsp:sp>
    <dsp:sp modelId="{025A5D7B-46E0-7E43-89ED-7647FFBD7B0A}">
      <dsp:nvSpPr>
        <dsp:cNvPr id="0" name=""/>
        <dsp:cNvSpPr/>
      </dsp:nvSpPr>
      <dsp:spPr>
        <a:xfrm>
          <a:off x="8692" y="1140193"/>
          <a:ext cx="1765461" cy="1765461"/>
        </a:xfrm>
        <a:prstGeom prst="ellipse">
          <a:avLst/>
        </a:prstGeom>
        <a:gradFill rotWithShape="0">
          <a:gsLst>
            <a:gs pos="0">
              <a:schemeClr val="accent4">
                <a:alpha val="50000"/>
                <a:hueOff val="0"/>
                <a:satOff val="0"/>
                <a:lumOff val="0"/>
                <a:alphaOff val="0"/>
                <a:lumMod val="110000"/>
                <a:satMod val="105000"/>
                <a:tint val="67000"/>
              </a:schemeClr>
            </a:gs>
            <a:gs pos="50000">
              <a:schemeClr val="accent4">
                <a:alpha val="50000"/>
                <a:hueOff val="0"/>
                <a:satOff val="0"/>
                <a:lumOff val="0"/>
                <a:alphaOff val="0"/>
                <a:lumMod val="105000"/>
                <a:satMod val="103000"/>
                <a:tint val="73000"/>
              </a:schemeClr>
            </a:gs>
            <a:gs pos="100000">
              <a:schemeClr val="accent4">
                <a:alpha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GB" sz="1600" b="0" i="0" kern="1200" dirty="0">
              <a:latin typeface="Avenir Book" panose="02000503020000020003" pitchFamily="2" charset="0"/>
            </a:rPr>
            <a:t>Reasoning</a:t>
          </a:r>
        </a:p>
      </dsp:txBody>
      <dsp:txXfrm>
        <a:off x="174939" y="1596270"/>
        <a:ext cx="1059276" cy="9710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CF0C4C-75EA-4F4D-9D32-EF6E603F7FB7}">
      <dsp:nvSpPr>
        <dsp:cNvPr id="0" name=""/>
        <dsp:cNvSpPr/>
      </dsp:nvSpPr>
      <dsp:spPr>
        <a:xfrm>
          <a:off x="791" y="1148608"/>
          <a:ext cx="3846326" cy="3258968"/>
        </a:xfrm>
        <a:prstGeom prst="rect">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B3B9C1-10EA-FC40-B663-87DD10A1DD2D}">
      <dsp:nvSpPr>
        <dsp:cNvPr id="0" name=""/>
        <dsp:cNvSpPr/>
      </dsp:nvSpPr>
      <dsp:spPr>
        <a:xfrm>
          <a:off x="3334927" y="1604661"/>
          <a:ext cx="1823871" cy="189829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GB" sz="1400" b="0" i="0" kern="1200">
              <a:latin typeface="Avenir Book" panose="02000503020000020003" pitchFamily="2" charset="0"/>
            </a:rPr>
            <a:t>850K automatically generated questions </a:t>
          </a:r>
          <a:endParaRPr lang="en-GB" sz="1400" b="0" i="0" kern="1200" dirty="0">
            <a:latin typeface="Avenir Book" panose="02000503020000020003" pitchFamily="2" charset="0"/>
          </a:endParaRPr>
        </a:p>
        <a:p>
          <a:pPr marL="114300" lvl="1" indent="-114300" algn="l" defTabSz="622300">
            <a:lnSpc>
              <a:spcPct val="90000"/>
            </a:lnSpc>
            <a:spcBef>
              <a:spcPct val="0"/>
            </a:spcBef>
            <a:spcAft>
              <a:spcPct val="15000"/>
            </a:spcAft>
            <a:buChar char="•"/>
          </a:pPr>
          <a:r>
            <a:rPr lang="en-GB" sz="1400" b="0" i="0" kern="1200" dirty="0">
              <a:latin typeface="Avenir Book" panose="02000503020000020003" pitchFamily="2" charset="0"/>
            </a:rPr>
            <a:t>100k synthetic images of 3D-rendered objects </a:t>
          </a:r>
        </a:p>
      </dsp:txBody>
      <dsp:txXfrm>
        <a:off x="3388346" y="1658080"/>
        <a:ext cx="1717033" cy="1791452"/>
      </dsp:txXfrm>
    </dsp:sp>
    <dsp:sp modelId="{1439896D-A05F-5B40-BFB4-25709056D292}">
      <dsp:nvSpPr>
        <dsp:cNvPr id="0" name=""/>
        <dsp:cNvSpPr/>
      </dsp:nvSpPr>
      <dsp:spPr>
        <a:xfrm>
          <a:off x="791" y="527192"/>
          <a:ext cx="3846326" cy="561181"/>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0" i="0" kern="1200" dirty="0">
              <a:latin typeface="Avenir Book" panose="02000503020000020003" pitchFamily="2" charset="0"/>
            </a:rPr>
            <a:t>CLEVR</a:t>
          </a:r>
        </a:p>
      </dsp:txBody>
      <dsp:txXfrm>
        <a:off x="791" y="527192"/>
        <a:ext cx="3846326" cy="561181"/>
      </dsp:txXfrm>
    </dsp:sp>
    <dsp:sp modelId="{5180EAFD-641B-744D-9CA2-28C0F79B7D44}">
      <dsp:nvSpPr>
        <dsp:cNvPr id="0" name=""/>
        <dsp:cNvSpPr/>
      </dsp:nvSpPr>
      <dsp:spPr>
        <a:xfrm>
          <a:off x="6046228" y="1148608"/>
          <a:ext cx="3846326" cy="3258968"/>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F3A723-2B57-1A4C-8AFD-95DC5A01B57E}">
      <dsp:nvSpPr>
        <dsp:cNvPr id="0" name=""/>
        <dsp:cNvSpPr/>
      </dsp:nvSpPr>
      <dsp:spPr>
        <a:xfrm>
          <a:off x="9380364" y="1604661"/>
          <a:ext cx="1823871" cy="1898290"/>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113439"/>
              <a:satOff val="13039"/>
              <a:lumOff val="-1039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GB" sz="1400" b="0" i="0" kern="1200" dirty="0">
              <a:latin typeface="Avenir Book" panose="02000503020000020003" pitchFamily="2" charset="0"/>
            </a:rPr>
            <a:t>20M compositional questions </a:t>
          </a:r>
        </a:p>
        <a:p>
          <a:pPr marL="114300" lvl="1" indent="-114300" algn="l" defTabSz="622300">
            <a:lnSpc>
              <a:spcPct val="90000"/>
            </a:lnSpc>
            <a:spcBef>
              <a:spcPct val="0"/>
            </a:spcBef>
            <a:spcAft>
              <a:spcPct val="15000"/>
            </a:spcAft>
            <a:buChar char="•"/>
          </a:pPr>
          <a:r>
            <a:rPr lang="en-GB" sz="1400" b="0" i="0" kern="1200" dirty="0">
              <a:latin typeface="Avenir Book" panose="02000503020000020003" pitchFamily="2" charset="0"/>
            </a:rPr>
            <a:t>113k real-world images</a:t>
          </a:r>
        </a:p>
      </dsp:txBody>
      <dsp:txXfrm>
        <a:off x="9433783" y="1658080"/>
        <a:ext cx="1717033" cy="1791452"/>
      </dsp:txXfrm>
    </dsp:sp>
    <dsp:sp modelId="{C99FC05E-F0AA-4946-A97C-8F2F1ACB4455}">
      <dsp:nvSpPr>
        <dsp:cNvPr id="0" name=""/>
        <dsp:cNvSpPr/>
      </dsp:nvSpPr>
      <dsp:spPr>
        <a:xfrm>
          <a:off x="6046228" y="527192"/>
          <a:ext cx="3846326" cy="561181"/>
        </a:xfrm>
        <a:prstGeom prst="rec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b="0" i="0" kern="1200" dirty="0">
              <a:latin typeface="Avenir Book" panose="02000503020000020003" pitchFamily="2" charset="0"/>
            </a:rPr>
            <a:t>GQA</a:t>
          </a:r>
        </a:p>
      </dsp:txBody>
      <dsp:txXfrm>
        <a:off x="6046228" y="527192"/>
        <a:ext cx="3846326" cy="56118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84A64-265A-8E47-97FC-A641DFE9DF10}">
      <dsp:nvSpPr>
        <dsp:cNvPr id="0" name=""/>
        <dsp:cNvSpPr/>
      </dsp:nvSpPr>
      <dsp:spPr>
        <a:xfrm>
          <a:off x="0" y="3333674"/>
          <a:ext cx="6720114" cy="729326"/>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TH" sz="2500" kern="1200" dirty="0"/>
            <a:t>Count all the located objects</a:t>
          </a:r>
        </a:p>
      </dsp:txBody>
      <dsp:txXfrm>
        <a:off x="0" y="3333674"/>
        <a:ext cx="6720114" cy="729326"/>
      </dsp:txXfrm>
    </dsp:sp>
    <dsp:sp modelId="{457F8F6C-CF00-694B-A9A2-ED7116F39655}">
      <dsp:nvSpPr>
        <dsp:cNvPr id="0" name=""/>
        <dsp:cNvSpPr/>
      </dsp:nvSpPr>
      <dsp:spPr>
        <a:xfrm rot="10800000">
          <a:off x="0" y="2222910"/>
          <a:ext cx="6720114" cy="1121704"/>
        </a:xfrm>
        <a:prstGeom prst="upArrowCallout">
          <a:avLst/>
        </a:prstGeom>
        <a:solidFill>
          <a:schemeClr val="accent2">
            <a:hueOff val="37813"/>
            <a:satOff val="4346"/>
            <a:lumOff val="-346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GB" sz="2500" kern="1200" dirty="0"/>
            <a:t>L</a:t>
          </a:r>
          <a:r>
            <a:rPr lang="en-TH" sz="2500" kern="1200" dirty="0"/>
            <a:t>ocate other objects with the same shape</a:t>
          </a:r>
        </a:p>
      </dsp:txBody>
      <dsp:txXfrm rot="10800000">
        <a:off x="0" y="2222910"/>
        <a:ext cx="6720114" cy="728850"/>
      </dsp:txXfrm>
    </dsp:sp>
    <dsp:sp modelId="{B13E76AE-CDC5-9C43-B9A6-6E7D49F11588}">
      <dsp:nvSpPr>
        <dsp:cNvPr id="0" name=""/>
        <dsp:cNvSpPr/>
      </dsp:nvSpPr>
      <dsp:spPr>
        <a:xfrm rot="10800000">
          <a:off x="0" y="1112146"/>
          <a:ext cx="6720114" cy="1121704"/>
        </a:xfrm>
        <a:prstGeom prst="upArrowCallout">
          <a:avLst/>
        </a:prstGeom>
        <a:solidFill>
          <a:schemeClr val="accent2">
            <a:hueOff val="75626"/>
            <a:satOff val="8693"/>
            <a:lumOff val="-692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TH" sz="2500" kern="1200" dirty="0"/>
            <a:t>Identify its shape</a:t>
          </a:r>
        </a:p>
      </dsp:txBody>
      <dsp:txXfrm rot="10800000">
        <a:off x="0" y="1112146"/>
        <a:ext cx="6720114" cy="728850"/>
      </dsp:txXfrm>
    </dsp:sp>
    <dsp:sp modelId="{8C96A4E6-8E41-1D46-85F9-EC8D180F6259}">
      <dsp:nvSpPr>
        <dsp:cNvPr id="0" name=""/>
        <dsp:cNvSpPr/>
      </dsp:nvSpPr>
      <dsp:spPr>
        <a:xfrm rot="10800000">
          <a:off x="0" y="1381"/>
          <a:ext cx="6720114" cy="1121704"/>
        </a:xfrm>
        <a:prstGeom prst="upArrowCallout">
          <a:avLst/>
        </a:prstGeom>
        <a:solidFill>
          <a:schemeClr val="accent2">
            <a:hueOff val="113439"/>
            <a:satOff val="13039"/>
            <a:lumOff val="-103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GB" sz="2500" kern="1200" dirty="0"/>
            <a:t>F</a:t>
          </a:r>
          <a:r>
            <a:rPr lang="en-TH" sz="2500" kern="1200" dirty="0"/>
            <a:t>ind green thing</a:t>
          </a:r>
        </a:p>
      </dsp:txBody>
      <dsp:txXfrm rot="10800000">
        <a:off x="0" y="1381"/>
        <a:ext cx="6720114" cy="72885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0506B3-848A-8E4B-96E8-2F98DD621832}" type="datetimeFigureOut">
              <a:rPr lang="en-TH" smtClean="0"/>
              <a:t>13/10/2020 R</a:t>
            </a:fld>
            <a:endParaRPr lang="en-T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09A35D-8171-7C4D-8299-65AFB18DB47C}" type="slidenum">
              <a:rPr lang="en-TH" smtClean="0"/>
              <a:t>‹#›</a:t>
            </a:fld>
            <a:endParaRPr lang="en-TH"/>
          </a:p>
        </p:txBody>
      </p:sp>
    </p:spTree>
    <p:extLst>
      <p:ext uri="{BB962C8B-B14F-4D97-AF65-F5344CB8AC3E}">
        <p14:creationId xmlns:p14="http://schemas.microsoft.com/office/powerpoint/2010/main" val="4059910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Hello, T</a:t>
            </a:r>
            <a:r>
              <a:rPr lang="en-GB" dirty="0"/>
              <a:t>h</a:t>
            </a:r>
            <a:r>
              <a:rPr lang="en-TH" dirty="0"/>
              <a:t>is is Vasin Srisupavanich. This is my MSc project entitled multimodal learning / and reasoning / for visual question answering.</a:t>
            </a:r>
          </a:p>
        </p:txBody>
      </p:sp>
      <p:sp>
        <p:nvSpPr>
          <p:cNvPr id="4" name="Slide Number Placeholder 3"/>
          <p:cNvSpPr>
            <a:spLocks noGrp="1"/>
          </p:cNvSpPr>
          <p:nvPr>
            <p:ph type="sldNum" sz="quarter" idx="5"/>
          </p:nvPr>
        </p:nvSpPr>
        <p:spPr/>
        <p:txBody>
          <a:bodyPr/>
          <a:lstStyle/>
          <a:p>
            <a:fld id="{6D09A35D-8171-7C4D-8299-65AFB18DB47C}" type="slidenum">
              <a:rPr lang="en-TH" smtClean="0"/>
              <a:t>1</a:t>
            </a:fld>
            <a:endParaRPr lang="en-TH"/>
          </a:p>
        </p:txBody>
      </p:sp>
    </p:spTree>
    <p:extLst>
      <p:ext uri="{BB962C8B-B14F-4D97-AF65-F5344CB8AC3E}">
        <p14:creationId xmlns:p14="http://schemas.microsoft.com/office/powerpoint/2010/main" val="3818077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This is the result on the CLEVR validation set</a:t>
            </a:r>
          </a:p>
          <a:p>
            <a:r>
              <a:rPr lang="en-GB" sz="1200" kern="1200" dirty="0">
                <a:solidFill>
                  <a:schemeClr val="tx1"/>
                </a:solidFill>
                <a:effectLst/>
                <a:latin typeface="+mn-lt"/>
                <a:ea typeface="+mn-ea"/>
                <a:cs typeface="+mn-cs"/>
              </a:rPr>
              <a:t>The model was able to achieve the overall accuracy of 98.3%. And consistently perform well on all the question types</a:t>
            </a:r>
          </a:p>
          <a:p>
            <a:r>
              <a:rPr lang="en-GB" sz="1200" kern="1200" dirty="0">
                <a:solidFill>
                  <a:schemeClr val="tx1"/>
                </a:solidFill>
                <a:effectLst/>
                <a:latin typeface="+mn-lt"/>
                <a:ea typeface="+mn-ea"/>
                <a:cs typeface="+mn-cs"/>
              </a:rPr>
              <a:t>This accuracy is comparable to current state-of-the-art models, which are designed for a reasoning task.</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55254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Here are some of the correct and incorrect predictions made by the models.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96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For GQA dataset, the model achieved the accuracy of 56.28%. This percentage is higher than baseline methods, such as </a:t>
            </a:r>
            <a:r>
              <a:rPr lang="en-GB" sz="1200" kern="1200" dirty="0" err="1">
                <a:solidFill>
                  <a:schemeClr val="tx1"/>
                </a:solidFill>
                <a:effectLst/>
                <a:latin typeface="+mn-lt"/>
                <a:ea typeface="+mn-ea"/>
                <a:cs typeface="+mn-cs"/>
              </a:rPr>
              <a:t>BottomUp</a:t>
            </a:r>
            <a:r>
              <a:rPr lang="en-GB" sz="1200" kern="1200" dirty="0">
                <a:solidFill>
                  <a:schemeClr val="tx1"/>
                </a:solidFill>
                <a:effectLst/>
                <a:latin typeface="+mn-lt"/>
                <a:ea typeface="+mn-ea"/>
                <a:cs typeface="+mn-cs"/>
              </a:rPr>
              <a:t> model </a:t>
            </a:r>
          </a:p>
          <a:p>
            <a:r>
              <a:rPr lang="en-GB" sz="1200" kern="1200" dirty="0">
                <a:solidFill>
                  <a:schemeClr val="tx1"/>
                </a:solidFill>
                <a:effectLst/>
                <a:latin typeface="+mn-lt"/>
                <a:ea typeface="+mn-ea"/>
                <a:cs typeface="+mn-cs"/>
              </a:rPr>
              <a:t>and MAC Network.</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Nevertheless, I believe that the accuracy could still be further improved, with larger model size and more extensive hyperparameter search.</a:t>
            </a:r>
          </a:p>
          <a:p>
            <a:r>
              <a:rPr lang="en-TH" dirty="0"/>
              <a:t>Because </a:t>
            </a:r>
            <a:r>
              <a:rPr lang="en-US" dirty="0"/>
              <a:t>of time constraint, I did not have the chance experiment with other settings of hyper parameters.</a:t>
            </a:r>
            <a:endParaRPr lang="en-TH"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004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195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6480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I also perform the analysis of the model to understand how the model comes up with an answer.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For simplicity, I chose the CLEVR dataset.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To do this, I visualise the attention maps across all the layers and attention heads of the [IMG] and [TXT] tokens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 attention distribution of [IMG] token should reveal which specific parts of the image the model is looking at.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On the other hand, the attention distribution of the [TXT] token can reveal which words in the question the model is focusing on.</a:t>
            </a:r>
          </a:p>
          <a:p>
            <a:endParaRPr lang="en-GB" dirty="0"/>
          </a:p>
          <a:p>
            <a:r>
              <a:rPr lang="en-GB" dirty="0"/>
              <a:t>Show highly critical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5863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Most of the questions required the ability to perform multi-step reasoning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For th</a:t>
            </a:r>
            <a:r>
              <a:rPr lang="en-GB" dirty="0"/>
              <a:t>is</a:t>
            </a:r>
            <a:r>
              <a:rPr lang="en-TH" dirty="0"/>
              <a:t> example, if the question is how many other things are there of the same shape as the green thing?</a:t>
            </a:r>
          </a:p>
          <a:p>
            <a:r>
              <a:rPr lang="en-GB" sz="1200" kern="1200" dirty="0">
                <a:solidFill>
                  <a:schemeClr val="tx1"/>
                </a:solidFill>
                <a:effectLst/>
                <a:latin typeface="+mn-lt"/>
                <a:ea typeface="+mn-ea"/>
                <a:cs typeface="+mn-cs"/>
              </a:rPr>
              <a:t>To correctly answer this question, as human, </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we would first need to locate the green thing and identify its shape before It can counts</a:t>
            </a:r>
            <a:r>
              <a:rPr lang="en-GB" sz="1200" b="1" kern="1200" dirty="0">
                <a:solidFill>
                  <a:schemeClr val="tx1"/>
                </a:solidFill>
                <a:effectLst/>
                <a:latin typeface="+mn-lt"/>
                <a:ea typeface="+mn-ea"/>
                <a:cs typeface="+mn-cs"/>
              </a:rPr>
              <a:t> other things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Then we need to find other things with the same shape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and finally count the objects.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5801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kern="1200" dirty="0">
                <a:solidFill>
                  <a:schemeClr val="tx1"/>
                </a:solidFill>
                <a:effectLst/>
                <a:latin typeface="+mn-lt"/>
                <a:ea typeface="+mn-ea"/>
                <a:cs typeface="+mn-cs"/>
              </a:rPr>
              <a:t>here we can see how the model looks at an image to come up with an answer</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Brighter region of the image indicates higher attention weight</a:t>
            </a:r>
          </a:p>
          <a:p>
            <a:r>
              <a:rPr lang="en-GB" sz="1200" kern="1200" dirty="0">
                <a:solidFill>
                  <a:schemeClr val="tx1"/>
                </a:solidFill>
                <a:effectLst/>
                <a:latin typeface="+mn-lt"/>
                <a:ea typeface="+mn-ea"/>
                <a:cs typeface="+mn-cs"/>
              </a:rPr>
              <a:t>Surprisingly, the VQA model also shows this similar behaviour</a:t>
            </a:r>
          </a:p>
          <a:p>
            <a:pPr marL="228600" indent="-228600">
              <a:buFont typeface="+mj-lt"/>
              <a:buAutoNum type="arabicPeriod"/>
            </a:pPr>
            <a:r>
              <a:rPr lang="en-GB" sz="1200" kern="1200" dirty="0">
                <a:solidFill>
                  <a:schemeClr val="tx1"/>
                </a:solidFill>
                <a:effectLst/>
                <a:latin typeface="+mn-lt"/>
                <a:ea typeface="+mn-ea"/>
                <a:cs typeface="+mn-cs"/>
              </a:rPr>
              <a:t>In the first layer (layer 0), we can see that the model starts to look at the overall image, without specific focus on any of the object</a:t>
            </a:r>
          </a:p>
          <a:p>
            <a:r>
              <a:rPr lang="en-GB" sz="1200" kern="1200" dirty="0">
                <a:solidFill>
                  <a:schemeClr val="tx1"/>
                </a:solidFill>
                <a:effectLst/>
                <a:latin typeface="+mn-lt"/>
                <a:ea typeface="+mn-ea"/>
                <a:cs typeface="+mn-cs"/>
              </a:rPr>
              <a:t>2. Then in layer 1, the model is able to locate the green thing with high attention weight in most of the heads</a:t>
            </a:r>
          </a:p>
          <a:p>
            <a:r>
              <a:rPr lang="en-GB" sz="1200" kern="1200" dirty="0">
                <a:solidFill>
                  <a:schemeClr val="tx1"/>
                </a:solidFill>
                <a:effectLst/>
                <a:latin typeface="+mn-lt"/>
                <a:ea typeface="+mn-ea"/>
                <a:cs typeface="+mn-cs"/>
              </a:rPr>
              <a:t>3. In layer 2 and 3, it starts looking at other objects, with high attention weight in different region.</a:t>
            </a:r>
          </a:p>
          <a:p>
            <a:r>
              <a:rPr lang="en-GB" sz="1200" kern="1200" dirty="0">
                <a:solidFill>
                  <a:schemeClr val="tx1"/>
                </a:solidFill>
                <a:effectLst/>
                <a:latin typeface="+mn-lt"/>
                <a:ea typeface="+mn-ea"/>
                <a:cs typeface="+mn-cs"/>
              </a:rPr>
              <a:t>4. Then in layer 4, the model starts to identify the objects with the same shape, which is cube, as indicated in head 3 and 5.</a:t>
            </a:r>
          </a:p>
          <a:p>
            <a:r>
              <a:rPr lang="en-GB" sz="1200" kern="1200" dirty="0">
                <a:solidFill>
                  <a:schemeClr val="tx1"/>
                </a:solidFill>
                <a:effectLst/>
                <a:latin typeface="+mn-lt"/>
                <a:ea typeface="+mn-ea"/>
                <a:cs typeface="+mn-cs"/>
              </a:rPr>
              <a:t>5. Finally, in the last layer, the model becomes confident of the three objects, and provides correct answer.</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0927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darker orange indicates high attention on specific words in the question.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visualisation of [TXT] also reveals certain patterns. </a:t>
            </a:r>
          </a:p>
          <a:p>
            <a:r>
              <a:rPr lang="en-GB" sz="1200" kern="1200" dirty="0">
                <a:solidFill>
                  <a:schemeClr val="tx1"/>
                </a:solidFill>
                <a:effectLst/>
                <a:latin typeface="+mn-lt"/>
                <a:ea typeface="+mn-ea"/>
                <a:cs typeface="+mn-cs"/>
              </a:rPr>
              <a:t>As shown here, the models tend to focus on keywords in the question.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layer 1, 3 and 4, the model sharply focuses on the words “How many”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is expected since this is a counting question.</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model also looks at the words “other thing” in layer 3, and “shape” in layer 2</a:t>
            </a:r>
          </a:p>
          <a:p>
            <a:r>
              <a:rPr lang="en-GB" sz="1200" kern="1200" dirty="0">
                <a:solidFill>
                  <a:schemeClr val="tx1"/>
                </a:solidFill>
                <a:effectLst/>
                <a:latin typeface="+mn-lt"/>
                <a:ea typeface="+mn-ea"/>
                <a:cs typeface="+mn-cs"/>
              </a:rPr>
              <a:t>As we can see, these are highly relevant keywords.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113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Similar to the previous example, the model looks at all the objects in the image in the first layer (layer 0).</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the model starts to look around different part of the image in layer 1. </a:t>
            </a:r>
          </a:p>
          <a:p>
            <a:r>
              <a:rPr lang="en-GB" sz="1200" b="1" kern="1200" dirty="0">
                <a:solidFill>
                  <a:schemeClr val="tx1"/>
                </a:solidFill>
                <a:effectLst/>
                <a:latin typeface="+mn-lt"/>
                <a:ea typeface="+mn-ea"/>
                <a:cs typeface="+mn-cs"/>
              </a:rPr>
              <a:t>Interestingly,</a:t>
            </a:r>
            <a:r>
              <a:rPr lang="en-GB" sz="1200" kern="1200" dirty="0">
                <a:solidFill>
                  <a:schemeClr val="tx1"/>
                </a:solidFill>
                <a:effectLst/>
                <a:latin typeface="+mn-lt"/>
                <a:ea typeface="+mn-ea"/>
                <a:cs typeface="+mn-cs"/>
              </a:rPr>
              <a:t> the model looks at the all the objects behind the large </a:t>
            </a:r>
            <a:r>
              <a:rPr lang="en-GB" sz="1200" kern="1200" dirty="0" err="1">
                <a:solidFill>
                  <a:schemeClr val="tx1"/>
                </a:solidFill>
                <a:effectLst/>
                <a:latin typeface="+mn-lt"/>
                <a:ea typeface="+mn-ea"/>
                <a:cs typeface="+mn-cs"/>
              </a:rPr>
              <a:t>gray</a:t>
            </a:r>
            <a:r>
              <a:rPr lang="en-GB" sz="1200" kern="1200" dirty="0">
                <a:solidFill>
                  <a:schemeClr val="tx1"/>
                </a:solidFill>
                <a:effectLst/>
                <a:latin typeface="+mn-lt"/>
                <a:ea typeface="+mn-ea"/>
                <a:cs typeface="+mn-cs"/>
              </a:rPr>
              <a:t> cylinder, indicating that it understands the concept of “behind”, as shown in head</a:t>
            </a:r>
          </a:p>
          <a:p>
            <a:r>
              <a:rPr lang="en-GB" sz="1200" kern="1200" dirty="0">
                <a:solidFill>
                  <a:schemeClr val="tx1"/>
                </a:solidFill>
                <a:effectLst/>
                <a:latin typeface="+mn-lt"/>
                <a:ea typeface="+mn-ea"/>
                <a:cs typeface="+mn-cs"/>
              </a:rPr>
              <a:t>1 and 3 in layer 1.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Then the model is able to locate the green object in layer 2.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Finally, the model sharply attends to the small green sphere and large yellow cylinder in layer 3 and 4, </a:t>
            </a:r>
          </a:p>
          <a:p>
            <a:r>
              <a:rPr lang="en-GB" sz="1200" kern="1200" dirty="0">
                <a:solidFill>
                  <a:schemeClr val="tx1"/>
                </a:solidFill>
                <a:effectLst/>
                <a:latin typeface="+mn-lt"/>
                <a:ea typeface="+mn-ea"/>
                <a:cs typeface="+mn-cs"/>
              </a:rPr>
              <a:t>From this, it can already infer that the shape of these two objects are not the same.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So, in this example, layer 4 and 5 seem to be non-essential, as It doesn’t look for new information anymore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92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 am going to start by stating the motivation for my topic.</a:t>
            </a:r>
          </a:p>
          <a:p>
            <a:endParaRPr lang="en-TH" dirty="0"/>
          </a:p>
          <a:p>
            <a:r>
              <a:rPr lang="en-TH" dirty="0"/>
              <a:t>Current deep learning models are very good at pattern recognition.</a:t>
            </a:r>
          </a:p>
          <a:p>
            <a:r>
              <a:rPr lang="en-TH" dirty="0"/>
              <a:t>For example, image recognition and object detection</a:t>
            </a:r>
          </a:p>
          <a:p>
            <a:r>
              <a:rPr lang="en-TH" dirty="0"/>
              <a:t>Given this image, the model can classify that this is a cat with high accuracy.</a:t>
            </a:r>
          </a:p>
          <a:p>
            <a:r>
              <a:rPr lang="en-TH" dirty="0"/>
              <a:t>Similarly, deep learning model, such as R-CNN can also detect object with high accuracy.</a:t>
            </a:r>
          </a:p>
          <a:p>
            <a:endParaRPr lang="en-TH" dirty="0"/>
          </a:p>
          <a:p>
            <a:r>
              <a:rPr lang="en-TH" dirty="0"/>
              <a:t>But, they are still not very good in tasks that requires high level reasoning skills or tasks that require multi-step inferrence.</a:t>
            </a:r>
          </a:p>
          <a:p>
            <a:r>
              <a:rPr lang="en-TH" dirty="0"/>
              <a:t>for example counting, </a:t>
            </a:r>
            <a:r>
              <a:rPr lang="en-GB" dirty="0"/>
              <a:t>understanding the r</a:t>
            </a:r>
            <a:r>
              <a:rPr lang="en-TH" dirty="0"/>
              <a:t>elationship between objects or making comparision between objects</a:t>
            </a:r>
          </a:p>
          <a:p>
            <a:endParaRPr lang="en-TH" dirty="0"/>
          </a:p>
          <a:p>
            <a:r>
              <a:rPr lang="en-TH" dirty="0"/>
              <a:t>So this is the topic that I am very interested in.</a:t>
            </a:r>
          </a:p>
          <a:p>
            <a:r>
              <a:rPr lang="en-GB" dirty="0"/>
              <a:t>researching h</a:t>
            </a:r>
            <a:r>
              <a:rPr lang="en-TH" dirty="0"/>
              <a:t>ow to improve the reasoning capabilities of ANNs.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9239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solidFill>
                  <a:schemeClr val="tx1"/>
                </a:solidFill>
                <a:effectLst/>
                <a:latin typeface="+mn-lt"/>
                <a:ea typeface="+mn-ea"/>
                <a:cs typeface="+mn-cs"/>
              </a:rPr>
              <a:t>darker orange indicates high attention on specific words in the question.</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977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I also looked at other image and questions, and found similar behavior from the model.</a:t>
            </a:r>
          </a:p>
          <a:p>
            <a:endParaRPr lang="en-TH" dirty="0"/>
          </a:p>
          <a:p>
            <a:pPr marL="228600" indent="-228600">
              <a:buFont typeface="+mj-lt"/>
              <a:buAutoNum type="arabicPeriod"/>
            </a:pPr>
            <a:r>
              <a:rPr lang="en-GB" dirty="0"/>
              <a:t>In the first layer of visual attention, the model tends to look at the overall picture, before focusing on specific objects in the following layers.</a:t>
            </a:r>
          </a:p>
          <a:p>
            <a:pPr marL="228600" indent="-228600">
              <a:buFont typeface="+mj-lt"/>
              <a:buAutoNum type="arabicPeriod"/>
            </a:pPr>
            <a:endParaRPr lang="en-TH" dirty="0"/>
          </a:p>
          <a:p>
            <a:pPr marL="228600" indent="-228600">
              <a:buFont typeface="+mj-lt"/>
              <a:buAutoNum type="arabicPeriod"/>
            </a:pPr>
            <a:r>
              <a:rPr lang="en-GB" dirty="0"/>
              <a:t>The model is able to learn the concept of spatial relation (left, right, in front, behind) as the visualisation show that it can focus on the correct region corresponding to the preposition.</a:t>
            </a:r>
          </a:p>
          <a:p>
            <a:pPr marL="228600" indent="-228600">
              <a:buFont typeface="+mj-lt"/>
              <a:buAutoNum type="arabicPeriod"/>
            </a:pPr>
            <a:endParaRPr lang="en-GB" dirty="0"/>
          </a:p>
          <a:p>
            <a:pPr marL="228600" indent="-228600">
              <a:buFont typeface="+mj-lt"/>
              <a:buAutoNum type="arabicPeriod"/>
            </a:pPr>
            <a:r>
              <a:rPr lang="en-GB" dirty="0"/>
              <a:t>It can also focus on multiple objects with the same attribute at the same time. This definitely helps with the model’s performance on</a:t>
            </a:r>
            <a:r>
              <a:rPr lang="en-GB" b="1" dirty="0"/>
              <a:t> counting questions.</a:t>
            </a:r>
          </a:p>
          <a:p>
            <a:pPr marL="228600" indent="-228600">
              <a:buFont typeface="+mj-lt"/>
              <a:buAutoNum type="arabicPeriod"/>
            </a:pPr>
            <a:endParaRPr lang="en-GB" b="1" dirty="0"/>
          </a:p>
          <a:p>
            <a:r>
              <a:rPr lang="en-GB" sz="1200" kern="1200" dirty="0">
                <a:solidFill>
                  <a:schemeClr val="tx1"/>
                </a:solidFill>
                <a:effectLst/>
                <a:latin typeface="+mn-lt"/>
                <a:ea typeface="+mn-ea"/>
                <a:cs typeface="+mn-cs"/>
              </a:rPr>
              <a:t>4. It is adaptable to different level of question’s difficulty. For easier, in the last layers, the model doesn’t look for new information.</a:t>
            </a:r>
          </a:p>
          <a:p>
            <a:endParaRPr lang="en-GB" b="1" dirty="0"/>
          </a:p>
          <a:p>
            <a:endParaRPr lang="en-GB" dirty="0"/>
          </a:p>
          <a:p>
            <a:endParaRPr lang="en-TH" dirty="0"/>
          </a:p>
          <a:p>
            <a:endParaRPr lang="en-T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104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Even though, the model makes incorect prediction, the inference process seems to be valid.</a:t>
            </a:r>
          </a:p>
          <a:p>
            <a:pPr marL="228600" indent="-228600">
              <a:buAutoNum type="arabicPeriod"/>
            </a:pPr>
            <a:r>
              <a:rPr lang="en-TH" dirty="0"/>
              <a:t>T</a:t>
            </a:r>
            <a:r>
              <a:rPr lang="en-GB" sz="1200" kern="1200" dirty="0">
                <a:solidFill>
                  <a:schemeClr val="tx1"/>
                </a:solidFill>
                <a:effectLst/>
                <a:latin typeface="+mn-lt"/>
                <a:ea typeface="+mn-ea"/>
                <a:cs typeface="+mn-cs"/>
              </a:rPr>
              <a:t>he model starts to look at the overall image, </a:t>
            </a:r>
          </a:p>
          <a:p>
            <a:pPr marL="228600" indent="-228600">
              <a:buAutoNum type="arabicPeriod"/>
            </a:pPr>
            <a:r>
              <a:rPr lang="en-GB" sz="1200" kern="1200" dirty="0">
                <a:solidFill>
                  <a:schemeClr val="tx1"/>
                </a:solidFill>
                <a:effectLst/>
                <a:latin typeface="+mn-lt"/>
                <a:ea typeface="+mn-ea"/>
                <a:cs typeface="+mn-cs"/>
              </a:rPr>
              <a:t>Then focus on different objects in layer1-3</a:t>
            </a:r>
          </a:p>
          <a:p>
            <a:pPr marL="685800" lvl="1" indent="-228600">
              <a:buAutoNum type="arabicPeriod"/>
            </a:pPr>
            <a:r>
              <a:rPr lang="en-GB" sz="1200" kern="1200" dirty="0">
                <a:solidFill>
                  <a:schemeClr val="tx1"/>
                </a:solidFill>
                <a:effectLst/>
                <a:latin typeface="+mn-lt"/>
                <a:ea typeface="+mn-ea"/>
                <a:cs typeface="+mn-cs"/>
              </a:rPr>
              <a:t>Interpretation is that it’s trying to find tiny metal cylinder</a:t>
            </a:r>
          </a:p>
          <a:p>
            <a:pPr marL="685800" lvl="1" indent="-228600">
              <a:buAutoNum type="arabicPeriod"/>
            </a:pPr>
            <a:r>
              <a:rPr lang="en-GB" sz="1200" kern="1200" dirty="0">
                <a:solidFill>
                  <a:schemeClr val="tx1"/>
                </a:solidFill>
                <a:effectLst/>
                <a:latin typeface="+mn-lt"/>
                <a:ea typeface="+mn-ea"/>
                <a:cs typeface="+mn-cs"/>
              </a:rPr>
              <a:t>Surprisingly, the model is able to identify the tiny metal cylinder, which is almost entirely occluded.</a:t>
            </a:r>
          </a:p>
          <a:p>
            <a:pPr marL="228600" indent="-228600">
              <a:buAutoNum type="arabicPeriod"/>
            </a:pPr>
            <a:r>
              <a:rPr lang="en-GB" sz="1200" kern="1200" dirty="0">
                <a:solidFill>
                  <a:schemeClr val="tx1"/>
                </a:solidFill>
                <a:effectLst/>
                <a:latin typeface="+mn-lt"/>
                <a:ea typeface="+mn-ea"/>
                <a:cs typeface="+mn-cs"/>
              </a:rPr>
              <a:t>Finally locate the correct object in final layers</a:t>
            </a:r>
          </a:p>
          <a:p>
            <a:pPr marL="228600" indent="-228600">
              <a:buFont typeface="+mj-lt"/>
              <a:buAutoNum type="arabicPeriod"/>
            </a:pPr>
            <a:r>
              <a:rPr lang="en-GB" sz="1200" kern="1200" dirty="0">
                <a:solidFill>
                  <a:schemeClr val="tx1"/>
                </a:solidFill>
                <a:effectLst/>
                <a:latin typeface="+mn-lt"/>
                <a:ea typeface="+mn-ea"/>
                <a:cs typeface="+mn-cs"/>
              </a:rPr>
              <a:t>However, even though the model focuses on the correct region, it produces an incorrect answer</a:t>
            </a:r>
          </a:p>
          <a:p>
            <a:r>
              <a:rPr lang="en-GB" sz="1200" kern="1200" dirty="0">
                <a:solidFill>
                  <a:schemeClr val="tx1"/>
                </a:solidFill>
                <a:effectLst/>
                <a:latin typeface="+mn-lt"/>
                <a:ea typeface="+mn-ea"/>
                <a:cs typeface="+mn-cs"/>
              </a:rPr>
              <a:t>Because the model can only see a small portion of the relevant objects, I think that the model is less certain about their colour.</a:t>
            </a:r>
          </a:p>
          <a:p>
            <a:endParaRPr lang="en-TH" dirty="0"/>
          </a:p>
          <a:p>
            <a:r>
              <a:rPr lang="en-TH" dirty="0"/>
              <a:t>I have also looked at other errors, and found that</a:t>
            </a:r>
          </a:p>
          <a:p>
            <a:r>
              <a:rPr lang="en-GB" sz="1200" kern="1200" dirty="0">
                <a:solidFill>
                  <a:schemeClr val="tx1"/>
                </a:solidFill>
                <a:effectLst/>
                <a:latin typeface="+mn-lt"/>
                <a:ea typeface="+mn-ea"/>
                <a:cs typeface="+mn-cs"/>
              </a:rPr>
              <a:t>In general, </a:t>
            </a:r>
          </a:p>
          <a:p>
            <a:r>
              <a:rPr lang="en-GB" sz="1200" kern="1200" dirty="0">
                <a:solidFill>
                  <a:schemeClr val="tx1"/>
                </a:solidFill>
                <a:effectLst/>
                <a:latin typeface="+mn-lt"/>
                <a:ea typeface="+mn-ea"/>
                <a:cs typeface="+mn-cs"/>
              </a:rPr>
              <a:t>1. most of the mistakes occur when the objects are highly overlapping.</a:t>
            </a:r>
          </a:p>
          <a:p>
            <a:r>
              <a:rPr lang="en-GB" sz="1200" kern="1200" dirty="0">
                <a:solidFill>
                  <a:schemeClr val="tx1"/>
                </a:solidFill>
                <a:effectLst/>
                <a:latin typeface="+mn-lt"/>
                <a:ea typeface="+mn-ea"/>
                <a:cs typeface="+mn-cs"/>
              </a:rPr>
              <a:t>2. The model also tends to give incorrect answer when the occluded object’s colour is yellow or brown, since they are quite similar. </a:t>
            </a:r>
          </a:p>
          <a:p>
            <a:r>
              <a:rPr lang="en-GB" sz="1200" kern="1200" dirty="0">
                <a:solidFill>
                  <a:schemeClr val="tx1"/>
                </a:solidFill>
                <a:effectLst/>
                <a:latin typeface="+mn-lt"/>
                <a:ea typeface="+mn-ea"/>
                <a:cs typeface="+mn-cs"/>
              </a:rPr>
              <a:t>3. But most of the time it focus on the correct regions of the image.</a:t>
            </a:r>
          </a:p>
          <a:p>
            <a:endParaRPr lang="en-T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72820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clear that the model is capable of multi-step reasoning.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To be honest, I didn't expect the multi-step reasoning process of the model to be this clear in the visualisation.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also show one effective way to adapt the Transformer architecture for  multimodal supervised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done by using both self-attention and co-attention, as well as </a:t>
            </a:r>
            <a:r>
              <a:rPr lang="en-GB" sz="1200" kern="1200" dirty="0">
                <a:solidFill>
                  <a:schemeClr val="tx1"/>
                </a:solidFill>
                <a:effectLst/>
                <a:latin typeface="+mn-lt"/>
                <a:ea typeface="+mn-ea"/>
                <a:cs typeface="+mn-cs"/>
              </a:rPr>
              <a:t>adding special tokens, [IMG] and [TXT] as a pooling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To conclude, this project shows that </a:t>
            </a:r>
            <a:r>
              <a:rPr lang="en-GB" dirty="0"/>
              <a:t>deep learning models with the right inductive bias can learn to reason from raw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Apply this model to different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Ok, that’s the end of my presentation. Do you have any questions?</a:t>
            </a:r>
            <a:endParaRPr lang="en-GB" dirty="0"/>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7637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First of all, I’m going to state the overview of this project. So, I chose to study about how to improve the reasoning capabilities of deep learning model in the context of visual question answering (VQA) and visual reasoning.</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Visual Question Answering (VQA) is an emerging research problem at the intersection of computer vision, natural language processing and knowledge reasoning. </a:t>
            </a:r>
          </a:p>
          <a:p>
            <a:r>
              <a:rPr lang="en-GB" sz="1200" kern="1200" dirty="0">
                <a:solidFill>
                  <a:schemeClr val="tx1"/>
                </a:solidFill>
                <a:effectLst/>
                <a:latin typeface="+mn-lt"/>
                <a:ea typeface="+mn-ea"/>
                <a:cs typeface="+mn-cs"/>
              </a:rPr>
              <a:t>This is challenging because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VQA task is usually framed as a classification problem. </a:t>
            </a:r>
          </a:p>
          <a:p>
            <a:r>
              <a:rPr lang="en-GB" sz="1200" kern="1200" dirty="0">
                <a:solidFill>
                  <a:schemeClr val="tx1"/>
                </a:solidFill>
                <a:effectLst/>
                <a:latin typeface="+mn-lt"/>
                <a:ea typeface="+mn-ea"/>
                <a:cs typeface="+mn-cs"/>
              </a:rPr>
              <a:t>Where the list of all possible answers in the dataset are taken as the targets for supervised training.</a:t>
            </a:r>
          </a:p>
          <a:p>
            <a:endParaRPr lang="en-TH" dirty="0"/>
          </a:p>
          <a:p>
            <a:r>
              <a:rPr lang="en-TH" sz="1200" kern="1200" dirty="0">
                <a:solidFill>
                  <a:schemeClr val="tx1"/>
                </a:solidFill>
                <a:effectLst/>
                <a:latin typeface="+mn-lt"/>
                <a:ea typeface="+mn-ea"/>
                <a:cs typeface="+mn-cs"/>
              </a:rPr>
              <a:t>For this project, on the other hand, the task that I am focusing on is the </a:t>
            </a:r>
            <a:r>
              <a:rPr lang="en-GB" sz="1200" kern="1200" dirty="0">
                <a:solidFill>
                  <a:schemeClr val="tx1"/>
                </a:solidFill>
                <a:effectLst/>
                <a:latin typeface="+mn-lt"/>
                <a:ea typeface="+mn-ea"/>
                <a:cs typeface="+mn-cs"/>
              </a:rPr>
              <a:t>visual reasoning.</a:t>
            </a:r>
          </a:p>
          <a:p>
            <a:r>
              <a:rPr lang="en-GB" sz="1200" kern="1200" dirty="0">
                <a:solidFill>
                  <a:schemeClr val="tx1"/>
                </a:solidFill>
                <a:effectLst/>
                <a:latin typeface="+mn-lt"/>
                <a:ea typeface="+mn-ea"/>
                <a:cs typeface="+mn-cs"/>
              </a:rPr>
              <a:t>It can be considered to be sub-task of VQA, but with more emphasis on evaluating the reasoning capabilities of deep learning models.</a:t>
            </a:r>
          </a:p>
          <a:p>
            <a:pPr marL="742950" lvl="1" indent="-285750">
              <a:buFont typeface="Arial" panose="020B0604020202020204" pitchFamily="34" charset="0"/>
              <a:buChar char="•"/>
            </a:pPr>
            <a:r>
              <a:rPr lang="en-GB" sz="2000" dirty="0"/>
              <a:t>Object and attribute recognition</a:t>
            </a:r>
          </a:p>
          <a:p>
            <a:pPr marL="742950" lvl="1" indent="-285750">
              <a:buFont typeface="Arial" panose="020B0604020202020204" pitchFamily="34" charset="0"/>
              <a:buChar char="•"/>
            </a:pPr>
            <a:r>
              <a:rPr lang="en-GB" sz="2000" dirty="0"/>
              <a:t>Transitive relation tracking</a:t>
            </a:r>
          </a:p>
          <a:p>
            <a:pPr marL="742950" lvl="1" indent="-285750">
              <a:buFont typeface="Arial" panose="020B0604020202020204" pitchFamily="34" charset="0"/>
              <a:buChar char="•"/>
            </a:pPr>
            <a:r>
              <a:rPr lang="en-GB" sz="2000" dirty="0"/>
              <a:t>Spatial reasoning</a:t>
            </a:r>
          </a:p>
          <a:p>
            <a:pPr marL="742950" lvl="1" indent="-285750">
              <a:buFont typeface="Arial" panose="020B0604020202020204" pitchFamily="34" charset="0"/>
              <a:buChar char="•"/>
            </a:pPr>
            <a:r>
              <a:rPr lang="en-GB" sz="2000" dirty="0"/>
              <a:t>Logical inference </a:t>
            </a:r>
          </a:p>
          <a:p>
            <a:pPr marL="742950" lvl="1" indent="-285750">
              <a:buFont typeface="Arial" panose="020B0604020202020204" pitchFamily="34" charset="0"/>
              <a:buChar char="•"/>
            </a:pPr>
            <a:r>
              <a:rPr lang="en-GB" sz="2000" dirty="0">
                <a:effectLst/>
              </a:rPr>
              <a:t>Counting</a:t>
            </a:r>
            <a:endParaRPr lang="en-GB" sz="2000" dirty="0"/>
          </a:p>
          <a:p>
            <a:pPr marL="742950" lvl="1" indent="-285750">
              <a:buFont typeface="Arial" panose="020B0604020202020204" pitchFamily="34" charset="0"/>
              <a:buChar char="•"/>
            </a:pPr>
            <a:r>
              <a:rPr lang="en-GB" sz="2000" dirty="0"/>
              <a:t>Making comparisons</a:t>
            </a:r>
          </a:p>
        </p:txBody>
      </p:sp>
      <p:sp>
        <p:nvSpPr>
          <p:cNvPr id="4" name="Slide Number Placeholder 3"/>
          <p:cNvSpPr>
            <a:spLocks noGrp="1"/>
          </p:cNvSpPr>
          <p:nvPr>
            <p:ph type="sldNum" sz="quarter" idx="5"/>
          </p:nvPr>
        </p:nvSpPr>
        <p:spPr/>
        <p:txBody>
          <a:bodyPr/>
          <a:lstStyle/>
          <a:p>
            <a:fld id="{6D09A35D-8171-7C4D-8299-65AFB18DB47C}" type="slidenum">
              <a:rPr lang="en-TH" smtClean="0"/>
              <a:t>3</a:t>
            </a:fld>
            <a:endParaRPr lang="en-TH"/>
          </a:p>
        </p:txBody>
      </p:sp>
    </p:spTree>
    <p:extLst>
      <p:ext uri="{BB962C8B-B14F-4D97-AF65-F5344CB8AC3E}">
        <p14:creationId xmlns:p14="http://schemas.microsoft.com/office/powerpoint/2010/main" val="2500795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The initial objectives of this project is to study </a:t>
            </a:r>
            <a:r>
              <a:rPr lang="en-GB" dirty="0"/>
              <a:t>existing deep learning models for VQA and visual reasoning</a:t>
            </a:r>
            <a:endParaRPr lang="en-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a:t>
            </a:r>
            <a:r>
              <a:rPr lang="en-TH" dirty="0"/>
              <a:t>s well as </a:t>
            </a:r>
            <a:r>
              <a:rPr lang="en-GB" dirty="0"/>
              <a:t>to explore recent approaches which extend the reasoning capabilities of artificial neural networks</a:t>
            </a:r>
          </a:p>
          <a:p>
            <a:r>
              <a:rPr lang="en-GB" dirty="0"/>
              <a:t>S</a:t>
            </a:r>
            <a:r>
              <a:rPr lang="en-TH" dirty="0"/>
              <a:t>uch as attention mechanism</a:t>
            </a:r>
          </a:p>
          <a:p>
            <a:endParaRPr lang="en-TH" dirty="0"/>
          </a:p>
          <a:p>
            <a:r>
              <a:rPr lang="en-TH" dirty="0"/>
              <a:t>After initial researches, I found the Transformer architecture to be the most promising.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As recently, deep learning models based on Transformer (e.g. BERT and GPT) have achieved positive results </a:t>
            </a:r>
            <a:r>
              <a:rPr lang="en-GB" sz="1200" kern="1200" dirty="0">
                <a:solidFill>
                  <a:schemeClr val="tx1"/>
                </a:solidFill>
                <a:effectLst/>
                <a:latin typeface="+mn-lt"/>
                <a:ea typeface="+mn-ea"/>
                <a:cs typeface="+mn-cs"/>
              </a:rPr>
              <a:t>in various NLP tasks, including question answering, machine translation and text generation,</a:t>
            </a:r>
          </a:p>
          <a:p>
            <a:endParaRPr lang="en-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Given this, the main aim of this project is to </a:t>
            </a:r>
            <a:r>
              <a:rPr lang="en-GB" dirty="0"/>
              <a:t>develop a new VQA model based on Transformer architecture.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17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Now, I am going to talk about the details of the model that I developed.</a:t>
            </a:r>
          </a:p>
          <a:p>
            <a:r>
              <a:rPr lang="en-GB" sz="1200" kern="1200" dirty="0">
                <a:solidFill>
                  <a:schemeClr val="tx1"/>
                </a:solidFill>
                <a:effectLst/>
                <a:latin typeface="+mn-lt"/>
                <a:ea typeface="+mn-ea"/>
                <a:cs typeface="+mn-cs"/>
              </a:rPr>
              <a:t>The architecture of the model consists of three main components</a:t>
            </a:r>
          </a:p>
          <a:p>
            <a:pPr marL="228600" indent="-228600">
              <a:buAutoNum type="arabicPeriod"/>
            </a:pPr>
            <a:r>
              <a:rPr lang="en-GB" sz="1200" kern="1200" dirty="0">
                <a:solidFill>
                  <a:schemeClr val="tx1"/>
                </a:solidFill>
                <a:effectLst/>
                <a:latin typeface="+mn-lt"/>
                <a:ea typeface="+mn-ea"/>
                <a:cs typeface="+mn-cs"/>
              </a:rPr>
              <a:t>input feature extractors</a:t>
            </a:r>
          </a:p>
          <a:p>
            <a:pPr marL="228600" indent="-228600">
              <a:buAutoNum type="arabicPeriod"/>
            </a:pPr>
            <a:r>
              <a:rPr lang="en-GB" sz="1200" kern="1200" dirty="0">
                <a:solidFill>
                  <a:schemeClr val="tx1"/>
                </a:solidFill>
                <a:effectLst/>
                <a:latin typeface="+mn-lt"/>
                <a:ea typeface="+mn-ea"/>
                <a:cs typeface="+mn-cs"/>
              </a:rPr>
              <a:t>a stack of multimodal Transformer layer (</a:t>
            </a:r>
            <a:r>
              <a:rPr lang="en-GB" sz="1200" kern="1200" dirty="0" err="1">
                <a:solidFill>
                  <a:schemeClr val="tx1"/>
                </a:solidFill>
                <a:effectLst/>
                <a:latin typeface="+mn-lt"/>
                <a:ea typeface="+mn-ea"/>
                <a:cs typeface="+mn-cs"/>
              </a:rPr>
              <a:t>Nx</a:t>
            </a:r>
            <a:r>
              <a:rPr lang="en-GB" sz="1200" kern="1200" dirty="0">
                <a:solidFill>
                  <a:schemeClr val="tx1"/>
                </a:solidFill>
                <a:effectLst/>
                <a:latin typeface="+mn-lt"/>
                <a:ea typeface="+mn-ea"/>
                <a:cs typeface="+mn-cs"/>
              </a:rPr>
              <a:t>)</a:t>
            </a:r>
          </a:p>
          <a:p>
            <a:pPr marL="228600" indent="-228600">
              <a:buAutoNum type="arabicPeriod"/>
            </a:pPr>
            <a:r>
              <a:rPr lang="en-GB" sz="1200" kern="1200" dirty="0">
                <a:solidFill>
                  <a:schemeClr val="tx1"/>
                </a:solidFill>
                <a:effectLst/>
                <a:latin typeface="+mn-lt"/>
                <a:ea typeface="+mn-ea"/>
                <a:cs typeface="+mn-cs"/>
              </a:rPr>
              <a:t>multimodal fusion layer and a classifier</a:t>
            </a:r>
          </a:p>
          <a:p>
            <a:endParaRPr lang="en-TH" dirty="0"/>
          </a:p>
          <a:p>
            <a:r>
              <a:rPr lang="en-GB" sz="1200" kern="1200" dirty="0">
                <a:solidFill>
                  <a:schemeClr val="tx1"/>
                </a:solidFill>
                <a:effectLst/>
                <a:latin typeface="+mn-lt"/>
                <a:ea typeface="+mn-ea"/>
                <a:cs typeface="+mn-cs"/>
              </a:rPr>
              <a:t>The input feature extractors (CNN, LSTM) and the classifier components are similar to most existing VQA models.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main d</a:t>
            </a:r>
            <a:r>
              <a:rPr lang="en-TH" dirty="0"/>
              <a:t>ifference between other models is how I stack these two transformer module together, and the use of special tokens, the [IMG] and [TXT] tokens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To extract the image features, I used the pre-trained ResNet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And to extract the question feature, I used GloVe word embedding and bidirectional LSTM.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TH" dirty="0"/>
          </a:p>
          <a:p>
            <a:pPr marL="0" marR="0" lvl="0" indent="0" algn="l" defTabSz="914400" rtl="0" eaLnBrk="1" fontAlgn="auto" latinLnBrk="0" hangingPunct="1">
              <a:lnSpc>
                <a:spcPct val="100000"/>
              </a:lnSpc>
              <a:spcBef>
                <a:spcPts val="0"/>
              </a:spcBef>
              <a:spcAft>
                <a:spcPts val="0"/>
              </a:spcAft>
              <a:buClrTx/>
              <a:buSzTx/>
              <a:buFontTx/>
              <a:buNone/>
              <a:tabLst/>
              <a:defRPr/>
            </a:pPr>
            <a:r>
              <a:rPr lang="en-TH" dirty="0"/>
              <a:t>As shown here, I also inserted the [IMG] and [TXT] tokens at the beginning of each sequence.</a:t>
            </a:r>
          </a:p>
          <a:p>
            <a:r>
              <a:rPr lang="en-GB" sz="1200" kern="1200" dirty="0">
                <a:solidFill>
                  <a:schemeClr val="tx1"/>
                </a:solidFill>
                <a:effectLst/>
                <a:latin typeface="+mn-lt"/>
                <a:ea typeface="+mn-ea"/>
                <a:cs typeface="+mn-cs"/>
              </a:rPr>
              <a:t>These are added to extracted the information related to answer from both visual and textual input in the Transformer layer.</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multimodal Transformer encoder block consists of two components: standard Transformer layer (TRM) and Co-attention Transformer layer</a:t>
            </a:r>
          </a:p>
          <a:p>
            <a:r>
              <a:rPr lang="en-GB" sz="1200" kern="1200" dirty="0">
                <a:solidFill>
                  <a:schemeClr val="tx1"/>
                </a:solidFill>
                <a:effectLst/>
                <a:latin typeface="+mn-lt"/>
                <a:ea typeface="+mn-ea"/>
                <a:cs typeface="+mn-cs"/>
              </a:rPr>
              <a:t>These two layers are based on multi-head attention concept. However, in Co-TRM layers, the keys and values from each modality are swapped</a:t>
            </a:r>
          </a:p>
          <a:p>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As we can see here, the output of [IMG] and [TXT] tokens from the final layer of multimodal Transformer are used as the pooled representation of image and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They are fused by element-wise products and are sent through the classifier layer to obtain the answer.</a:t>
            </a:r>
            <a:endParaRPr lang="en-T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574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Before I talk about the model I developed for a VQA task, let me give the background of the Transformer architecture.</a:t>
            </a:r>
          </a:p>
          <a:p>
            <a:r>
              <a:rPr lang="en-GB" sz="1200" kern="1200" dirty="0">
                <a:solidFill>
                  <a:schemeClr val="tx1"/>
                </a:solidFill>
                <a:effectLst/>
                <a:latin typeface="+mn-lt"/>
                <a:ea typeface="+mn-ea"/>
                <a:cs typeface="+mn-cs"/>
              </a:rPr>
              <a:t>Transformer is designed for sequence processing task.</a:t>
            </a:r>
          </a:p>
          <a:p>
            <a:r>
              <a:rPr lang="en-GB" sz="1200" kern="1200" dirty="0">
                <a:solidFill>
                  <a:schemeClr val="tx1"/>
                </a:solidFill>
                <a:effectLst/>
                <a:latin typeface="+mn-lt"/>
                <a:ea typeface="+mn-ea"/>
                <a:cs typeface="+mn-cs"/>
              </a:rPr>
              <a:t>But unlike an RNN, it is entirely built on self-attention mechanism to draw global dependencies between input and output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self-attention is an attention mechanism relating different positions of a single sequence in order to compute a representation of the same sequence</a:t>
            </a:r>
          </a:p>
          <a:p>
            <a:endParaRPr lang="en-TH" dirty="0"/>
          </a:p>
          <a:p>
            <a:r>
              <a:rPr lang="en-GB" sz="1200" kern="1200" dirty="0">
                <a:solidFill>
                  <a:schemeClr val="tx1"/>
                </a:solidFill>
                <a:effectLst/>
                <a:latin typeface="+mn-lt"/>
                <a:ea typeface="+mn-ea"/>
                <a:cs typeface="+mn-cs"/>
              </a:rPr>
              <a:t>Self-attention in transformer relies on the scaled dot-product attention to compute the attention score  between each word and every other word.</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input sequences are projected into three matrices: Query. (Q), Key (K), and Value (V), </a:t>
            </a:r>
          </a:p>
          <a:p>
            <a:r>
              <a:rPr lang="en-GB" sz="1200" kern="1200" dirty="0">
                <a:solidFill>
                  <a:schemeClr val="tx1"/>
                </a:solidFill>
                <a:effectLst/>
                <a:latin typeface="+mn-lt"/>
                <a:ea typeface="+mn-ea"/>
                <a:cs typeface="+mn-cs"/>
              </a:rPr>
              <a:t>Then dot product between query and key (QKT) is performed to discover the attention score between each input element and all other elements.</a:t>
            </a:r>
          </a:p>
          <a:p>
            <a:r>
              <a:rPr lang="en-GB" sz="1200" kern="1200" dirty="0">
                <a:solidFill>
                  <a:schemeClr val="tx1"/>
                </a:solidFill>
                <a:effectLst/>
                <a:latin typeface="+mn-lt"/>
                <a:ea typeface="+mn-ea"/>
                <a:cs typeface="+mn-cs"/>
              </a:rPr>
              <a:t>The attention scores are divided by the square root value of the key dimension to stabilize gradients during training.</a:t>
            </a:r>
          </a:p>
          <a:p>
            <a:r>
              <a:rPr lang="en-GB" sz="1200" kern="1200" dirty="0">
                <a:solidFill>
                  <a:schemeClr val="tx1"/>
                </a:solidFill>
                <a:effectLst/>
                <a:latin typeface="+mn-lt"/>
                <a:ea typeface="+mn-ea"/>
                <a:cs typeface="+mn-cs"/>
              </a:rPr>
              <a:t>Then the </a:t>
            </a:r>
            <a:r>
              <a:rPr lang="en-GB" sz="1200" kern="1200" dirty="0" err="1">
                <a:solidFill>
                  <a:schemeClr val="tx1"/>
                </a:solidFill>
                <a:effectLst/>
                <a:latin typeface="+mn-lt"/>
                <a:ea typeface="+mn-ea"/>
                <a:cs typeface="+mn-cs"/>
              </a:rPr>
              <a:t>softmax</a:t>
            </a:r>
            <a:r>
              <a:rPr lang="en-GB" sz="1200" kern="1200" dirty="0">
                <a:solidFill>
                  <a:schemeClr val="tx1"/>
                </a:solidFill>
                <a:effectLst/>
                <a:latin typeface="+mn-lt"/>
                <a:ea typeface="+mn-ea"/>
                <a:cs typeface="+mn-cs"/>
              </a:rPr>
              <a:t> function is applied to the scaled attention score to ensures that the weights are sum to 1.</a:t>
            </a:r>
          </a:p>
          <a:p>
            <a:r>
              <a:rPr lang="en-GB" sz="1200" kern="1200" dirty="0">
                <a:solidFill>
                  <a:schemeClr val="tx1"/>
                </a:solidFill>
                <a:effectLst/>
                <a:latin typeface="+mn-lt"/>
                <a:ea typeface="+mn-ea"/>
                <a:cs typeface="+mn-cs"/>
              </a:rPr>
              <a:t>Finally, the outputs are represented as the weighted sum of the value vector (V).</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Rather than only computing the attention once, Transformer performs scaled dot-product attention multiple times in parallel.</a:t>
            </a:r>
          </a:p>
          <a:p>
            <a:r>
              <a:rPr lang="en-GB" sz="1200" kern="1200" dirty="0">
                <a:solidFill>
                  <a:schemeClr val="tx1"/>
                </a:solidFill>
                <a:effectLst/>
                <a:latin typeface="+mn-lt"/>
                <a:ea typeface="+mn-ea"/>
                <a:cs typeface="+mn-cs"/>
              </a:rPr>
              <a:t>This is called multi-head attention.</a:t>
            </a:r>
          </a:p>
          <a:p>
            <a:r>
              <a:rPr lang="en-GB" sz="1200" kern="1200" dirty="0">
                <a:solidFill>
                  <a:schemeClr val="tx1"/>
                </a:solidFill>
                <a:effectLst/>
                <a:latin typeface="+mn-lt"/>
                <a:ea typeface="+mn-ea"/>
                <a:cs typeface="+mn-cs"/>
              </a:rPr>
              <a:t>So this allows the model to jointly attend to information from different representation subspaces at different positions”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This was basically the main component of the Transformer architecture, and what makes them work so well in sequence processing task.</a:t>
            </a: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7773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The model know which word "it" refers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466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TH" dirty="0"/>
              <a:t>Let’s </a:t>
            </a:r>
            <a:r>
              <a:rPr lang="en-TH"/>
              <a:t>look at the experiment</a:t>
            </a:r>
            <a:endParaRPr lang="en-TH" dirty="0"/>
          </a:p>
        </p:txBody>
      </p:sp>
      <p:sp>
        <p:nvSpPr>
          <p:cNvPr id="4" name="Slide Number Placeholder 3"/>
          <p:cNvSpPr>
            <a:spLocks noGrp="1"/>
          </p:cNvSpPr>
          <p:nvPr>
            <p:ph type="sldNum" sz="quarter" idx="5"/>
          </p:nvPr>
        </p:nvSpPr>
        <p:spPr/>
        <p:txBody>
          <a:bodyPr/>
          <a:lstStyle/>
          <a:p>
            <a:fld id="{6D09A35D-8171-7C4D-8299-65AFB18DB47C}" type="slidenum">
              <a:rPr lang="en-TH" smtClean="0"/>
              <a:t>8</a:t>
            </a:fld>
            <a:endParaRPr lang="en-TH"/>
          </a:p>
        </p:txBody>
      </p:sp>
    </p:spTree>
    <p:extLst>
      <p:ext uri="{BB962C8B-B14F-4D97-AF65-F5344CB8AC3E}">
        <p14:creationId xmlns:p14="http://schemas.microsoft.com/office/powerpoint/2010/main" val="4041535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project, I used two visual reasoning datasets, </a:t>
            </a:r>
          </a:p>
          <a:p>
            <a:r>
              <a:rPr lang="en-GB" dirty="0"/>
              <a:t>The first one is the CLEVR dataset</a:t>
            </a:r>
          </a:p>
          <a:p>
            <a:r>
              <a:rPr lang="en-GB" dirty="0"/>
              <a:t>It contains 850K generated questions</a:t>
            </a:r>
          </a:p>
          <a:p>
            <a:r>
              <a:rPr lang="en-GB" dirty="0"/>
              <a:t>With 100K synthetic images</a:t>
            </a:r>
          </a:p>
          <a:p>
            <a:r>
              <a:rPr lang="en-GB" dirty="0"/>
              <a:t>3 shapes (cube, cylinder, and sphere)</a:t>
            </a:r>
          </a:p>
          <a:p>
            <a:r>
              <a:rPr lang="en-GB" dirty="0"/>
              <a:t>2 materials (shiny “metal” and matte “rubber”)</a:t>
            </a:r>
          </a:p>
          <a:p>
            <a:r>
              <a:rPr lang="en-GB" dirty="0"/>
              <a:t>2 sizes (small and large)</a:t>
            </a:r>
          </a:p>
          <a:p>
            <a:r>
              <a:rPr lang="en-GB" dirty="0"/>
              <a:t>8 colours</a:t>
            </a:r>
          </a:p>
          <a:p>
            <a:endParaRPr lang="en-GB" dirty="0"/>
          </a:p>
          <a:p>
            <a:r>
              <a:rPr lang="en-GB" dirty="0"/>
              <a:t>The second dataset I used is called the GQA dataset</a:t>
            </a:r>
          </a:p>
          <a:p>
            <a:r>
              <a:rPr lang="en-GB" dirty="0"/>
              <a:t>It contains 20 million questions with 113K real-world images</a:t>
            </a:r>
          </a:p>
          <a:p>
            <a:r>
              <a:rPr lang="en-GB" dirty="0"/>
              <a:t>Compare to the CLEVR dataset it contains a larger semantic space</a:t>
            </a:r>
          </a:p>
          <a:p>
            <a:r>
              <a:rPr lang="en-GB" dirty="0"/>
              <a:t>It has a lot more variety of attributes and object types</a:t>
            </a:r>
          </a:p>
          <a:p>
            <a:r>
              <a:rPr lang="en-GB" dirty="0"/>
              <a:t>In this dataset there are 1878 possible answers</a:t>
            </a:r>
          </a:p>
          <a:p>
            <a:endParaRPr lang="en-GB" dirty="0"/>
          </a:p>
          <a:p>
            <a:r>
              <a:rPr lang="en-GB" dirty="0"/>
              <a:t>These are designed to test various high level reasoning, such as spatial reasoning, counting, and making </a:t>
            </a:r>
            <a:r>
              <a:rPr lang="en-GB" dirty="0" err="1"/>
              <a:t>comparision</a:t>
            </a:r>
            <a:r>
              <a:rPr lang="en-GB" dirty="0"/>
              <a:t>.</a:t>
            </a:r>
          </a:p>
          <a:p>
            <a:r>
              <a:rPr lang="en-GB" dirty="0"/>
              <a:t>As shown here, the question are highly compositional and requires multi-step inferences</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09A35D-8171-7C4D-8299-65AFB18DB47C}" type="slidenum">
              <a:rPr kumimoji="0" lang="en-T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T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7801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9FA69-9B32-CA4C-8D20-5104DB5951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TH"/>
          </a:p>
        </p:txBody>
      </p:sp>
      <p:sp>
        <p:nvSpPr>
          <p:cNvPr id="3" name="Subtitle 2">
            <a:extLst>
              <a:ext uri="{FF2B5EF4-FFF2-40B4-BE49-F238E27FC236}">
                <a16:creationId xmlns:a16="http://schemas.microsoft.com/office/drawing/2014/main" id="{402DB248-0C54-C44F-A988-5264A1529B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TH"/>
          </a:p>
        </p:txBody>
      </p:sp>
      <p:sp>
        <p:nvSpPr>
          <p:cNvPr id="4" name="Date Placeholder 3">
            <a:extLst>
              <a:ext uri="{FF2B5EF4-FFF2-40B4-BE49-F238E27FC236}">
                <a16:creationId xmlns:a16="http://schemas.microsoft.com/office/drawing/2014/main" id="{764193A8-4E65-A14F-8D55-FAB054781B44}"/>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213133E3-3508-3645-8684-5AC230B0A2D8}"/>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E1C1847A-74DF-D34E-AEF1-671AB3930674}"/>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39745429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A423-987E-3B49-BFBE-D9568DD195A2}"/>
              </a:ext>
            </a:extLst>
          </p:cNvPr>
          <p:cNvSpPr>
            <a:spLocks noGrp="1"/>
          </p:cNvSpPr>
          <p:nvPr>
            <p:ph type="title"/>
          </p:nvPr>
        </p:nvSpPr>
        <p:spPr/>
        <p:txBody>
          <a:bodyPr/>
          <a:lstStyle/>
          <a:p>
            <a:r>
              <a:rPr lang="en-GB"/>
              <a:t>Click to edit Master title style</a:t>
            </a:r>
            <a:endParaRPr lang="en-TH"/>
          </a:p>
        </p:txBody>
      </p:sp>
      <p:sp>
        <p:nvSpPr>
          <p:cNvPr id="3" name="Vertical Text Placeholder 2">
            <a:extLst>
              <a:ext uri="{FF2B5EF4-FFF2-40B4-BE49-F238E27FC236}">
                <a16:creationId xmlns:a16="http://schemas.microsoft.com/office/drawing/2014/main" id="{F44198C6-F896-584D-8664-B3F40BE763D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Date Placeholder 3">
            <a:extLst>
              <a:ext uri="{FF2B5EF4-FFF2-40B4-BE49-F238E27FC236}">
                <a16:creationId xmlns:a16="http://schemas.microsoft.com/office/drawing/2014/main" id="{02FDC36E-D97B-764D-AC63-30D5962F668B}"/>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86828B02-EBD1-3C40-9BBC-AD7E2951B745}"/>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BCCA90F3-45AB-8744-9E94-8559B974E396}"/>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3149550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6B94EC-5C70-F54F-AF56-A0419D1AB69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TH"/>
          </a:p>
        </p:txBody>
      </p:sp>
      <p:sp>
        <p:nvSpPr>
          <p:cNvPr id="3" name="Vertical Text Placeholder 2">
            <a:extLst>
              <a:ext uri="{FF2B5EF4-FFF2-40B4-BE49-F238E27FC236}">
                <a16:creationId xmlns:a16="http://schemas.microsoft.com/office/drawing/2014/main" id="{C8605A3D-8D0A-4348-B59A-EA87E5A85F8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Date Placeholder 3">
            <a:extLst>
              <a:ext uri="{FF2B5EF4-FFF2-40B4-BE49-F238E27FC236}">
                <a16:creationId xmlns:a16="http://schemas.microsoft.com/office/drawing/2014/main" id="{213766BF-644F-F545-952C-50159B514CD1}"/>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7FEDD3F8-6A4A-4A4B-8CA7-4C3221FE1E2D}"/>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43F808D5-6AC2-DD43-AADD-EA1ACE249CBC}"/>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4169835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C9EBC-E41C-6D41-98BC-05D203FE1CBA}"/>
              </a:ext>
            </a:extLst>
          </p:cNvPr>
          <p:cNvSpPr>
            <a:spLocks noGrp="1"/>
          </p:cNvSpPr>
          <p:nvPr>
            <p:ph type="title"/>
          </p:nvPr>
        </p:nvSpPr>
        <p:spPr/>
        <p:txBody>
          <a:bodyPr/>
          <a:lstStyle/>
          <a:p>
            <a:r>
              <a:rPr lang="en-GB"/>
              <a:t>Click to edit Master title style</a:t>
            </a:r>
            <a:endParaRPr lang="en-TH"/>
          </a:p>
        </p:txBody>
      </p:sp>
      <p:sp>
        <p:nvSpPr>
          <p:cNvPr id="3" name="Content Placeholder 2">
            <a:extLst>
              <a:ext uri="{FF2B5EF4-FFF2-40B4-BE49-F238E27FC236}">
                <a16:creationId xmlns:a16="http://schemas.microsoft.com/office/drawing/2014/main" id="{C9501D8A-A07A-F54D-B65A-662E11E7A05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Date Placeholder 3">
            <a:extLst>
              <a:ext uri="{FF2B5EF4-FFF2-40B4-BE49-F238E27FC236}">
                <a16:creationId xmlns:a16="http://schemas.microsoft.com/office/drawing/2014/main" id="{F81796C8-533E-B846-8E8A-EA000781BE80}"/>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71917667-C0F3-294E-B6CE-2AEA3DA17B99}"/>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B55378ED-E7DD-C142-8F18-3E571B026C9A}"/>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457700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EDD1-FA40-4341-AA3F-F736A89DECA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TH"/>
          </a:p>
        </p:txBody>
      </p:sp>
      <p:sp>
        <p:nvSpPr>
          <p:cNvPr id="3" name="Text Placeholder 2">
            <a:extLst>
              <a:ext uri="{FF2B5EF4-FFF2-40B4-BE49-F238E27FC236}">
                <a16:creationId xmlns:a16="http://schemas.microsoft.com/office/drawing/2014/main" id="{9F3F5087-DE1B-2142-AB7C-44AB00AD29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F6DFAF4-387D-C04C-875A-03CB14194730}"/>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B30AECBE-2D47-F640-89EB-8C8C1234384D}"/>
              </a:ext>
            </a:extLst>
          </p:cNvPr>
          <p:cNvSpPr>
            <a:spLocks noGrp="1"/>
          </p:cNvSpPr>
          <p:nvPr>
            <p:ph type="ftr" sz="quarter" idx="11"/>
          </p:nvPr>
        </p:nvSpPr>
        <p:spPr/>
        <p:txBody>
          <a:bodyPr/>
          <a:lstStyle/>
          <a:p>
            <a:endParaRPr lang="en-TH"/>
          </a:p>
        </p:txBody>
      </p:sp>
      <p:sp>
        <p:nvSpPr>
          <p:cNvPr id="6" name="Slide Number Placeholder 5">
            <a:extLst>
              <a:ext uri="{FF2B5EF4-FFF2-40B4-BE49-F238E27FC236}">
                <a16:creationId xmlns:a16="http://schemas.microsoft.com/office/drawing/2014/main" id="{F6E6EBAB-02F0-C149-9734-EC206E5C5005}"/>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30664127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A7868-C33B-C14B-9CC9-02543718B742}"/>
              </a:ext>
            </a:extLst>
          </p:cNvPr>
          <p:cNvSpPr>
            <a:spLocks noGrp="1"/>
          </p:cNvSpPr>
          <p:nvPr>
            <p:ph type="title"/>
          </p:nvPr>
        </p:nvSpPr>
        <p:spPr/>
        <p:txBody>
          <a:bodyPr/>
          <a:lstStyle/>
          <a:p>
            <a:r>
              <a:rPr lang="en-GB"/>
              <a:t>Click to edit Master title style</a:t>
            </a:r>
            <a:endParaRPr lang="en-TH"/>
          </a:p>
        </p:txBody>
      </p:sp>
      <p:sp>
        <p:nvSpPr>
          <p:cNvPr id="3" name="Content Placeholder 2">
            <a:extLst>
              <a:ext uri="{FF2B5EF4-FFF2-40B4-BE49-F238E27FC236}">
                <a16:creationId xmlns:a16="http://schemas.microsoft.com/office/drawing/2014/main" id="{F2FCA916-554E-334F-9CFF-0F5F6DDC82A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Content Placeholder 3">
            <a:extLst>
              <a:ext uri="{FF2B5EF4-FFF2-40B4-BE49-F238E27FC236}">
                <a16:creationId xmlns:a16="http://schemas.microsoft.com/office/drawing/2014/main" id="{0EE7462B-3619-BD47-A11E-D0C9F5D557A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5" name="Date Placeholder 4">
            <a:extLst>
              <a:ext uri="{FF2B5EF4-FFF2-40B4-BE49-F238E27FC236}">
                <a16:creationId xmlns:a16="http://schemas.microsoft.com/office/drawing/2014/main" id="{3C292811-7CDB-0C4B-A66B-A9921AF48D68}"/>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6" name="Footer Placeholder 5">
            <a:extLst>
              <a:ext uri="{FF2B5EF4-FFF2-40B4-BE49-F238E27FC236}">
                <a16:creationId xmlns:a16="http://schemas.microsoft.com/office/drawing/2014/main" id="{5DFC42B5-96E9-A243-8CF2-D17854123431}"/>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18D30DB5-D66D-F14A-A0B9-2421D421DE23}"/>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3404303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41DFD-87AF-0A44-AFDB-997E7F6EA7BB}"/>
              </a:ext>
            </a:extLst>
          </p:cNvPr>
          <p:cNvSpPr>
            <a:spLocks noGrp="1"/>
          </p:cNvSpPr>
          <p:nvPr>
            <p:ph type="title"/>
          </p:nvPr>
        </p:nvSpPr>
        <p:spPr>
          <a:xfrm>
            <a:off x="839788" y="365125"/>
            <a:ext cx="10515600" cy="1325563"/>
          </a:xfrm>
        </p:spPr>
        <p:txBody>
          <a:bodyPr/>
          <a:lstStyle/>
          <a:p>
            <a:r>
              <a:rPr lang="en-GB"/>
              <a:t>Click to edit Master title style</a:t>
            </a:r>
            <a:endParaRPr lang="en-TH"/>
          </a:p>
        </p:txBody>
      </p:sp>
      <p:sp>
        <p:nvSpPr>
          <p:cNvPr id="3" name="Text Placeholder 2">
            <a:extLst>
              <a:ext uri="{FF2B5EF4-FFF2-40B4-BE49-F238E27FC236}">
                <a16:creationId xmlns:a16="http://schemas.microsoft.com/office/drawing/2014/main" id="{C437D26B-CF14-3D47-8725-6DF12B3B7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6801969-C0ED-9E44-8E16-3484B3A0A4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5" name="Text Placeholder 4">
            <a:extLst>
              <a:ext uri="{FF2B5EF4-FFF2-40B4-BE49-F238E27FC236}">
                <a16:creationId xmlns:a16="http://schemas.microsoft.com/office/drawing/2014/main" id="{EC355214-D3A0-384D-BBD0-97D8C7D2D1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78BE6A-5329-4847-AED7-E974BFBAA2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7" name="Date Placeholder 6">
            <a:extLst>
              <a:ext uri="{FF2B5EF4-FFF2-40B4-BE49-F238E27FC236}">
                <a16:creationId xmlns:a16="http://schemas.microsoft.com/office/drawing/2014/main" id="{31736011-A7A9-0C4F-8546-827F269CA1F8}"/>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8" name="Footer Placeholder 7">
            <a:extLst>
              <a:ext uri="{FF2B5EF4-FFF2-40B4-BE49-F238E27FC236}">
                <a16:creationId xmlns:a16="http://schemas.microsoft.com/office/drawing/2014/main" id="{62C74540-6F75-4B45-BAB8-48D096B3EA0F}"/>
              </a:ext>
            </a:extLst>
          </p:cNvPr>
          <p:cNvSpPr>
            <a:spLocks noGrp="1"/>
          </p:cNvSpPr>
          <p:nvPr>
            <p:ph type="ftr" sz="quarter" idx="11"/>
          </p:nvPr>
        </p:nvSpPr>
        <p:spPr/>
        <p:txBody>
          <a:bodyPr/>
          <a:lstStyle/>
          <a:p>
            <a:endParaRPr lang="en-TH"/>
          </a:p>
        </p:txBody>
      </p:sp>
      <p:sp>
        <p:nvSpPr>
          <p:cNvPr id="9" name="Slide Number Placeholder 8">
            <a:extLst>
              <a:ext uri="{FF2B5EF4-FFF2-40B4-BE49-F238E27FC236}">
                <a16:creationId xmlns:a16="http://schemas.microsoft.com/office/drawing/2014/main" id="{C2D8397A-5AED-6142-A1B8-32B5A8088039}"/>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4211948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4EEE1-4FA8-ED45-AE02-52D1D7346CD0}"/>
              </a:ext>
            </a:extLst>
          </p:cNvPr>
          <p:cNvSpPr>
            <a:spLocks noGrp="1"/>
          </p:cNvSpPr>
          <p:nvPr>
            <p:ph type="title"/>
          </p:nvPr>
        </p:nvSpPr>
        <p:spPr/>
        <p:txBody>
          <a:bodyPr/>
          <a:lstStyle/>
          <a:p>
            <a:r>
              <a:rPr lang="en-GB"/>
              <a:t>Click to edit Master title style</a:t>
            </a:r>
            <a:endParaRPr lang="en-TH"/>
          </a:p>
        </p:txBody>
      </p:sp>
      <p:sp>
        <p:nvSpPr>
          <p:cNvPr id="3" name="Date Placeholder 2">
            <a:extLst>
              <a:ext uri="{FF2B5EF4-FFF2-40B4-BE49-F238E27FC236}">
                <a16:creationId xmlns:a16="http://schemas.microsoft.com/office/drawing/2014/main" id="{70AF2773-76E0-A943-8FDD-6C8B88DA1C98}"/>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4" name="Footer Placeholder 3">
            <a:extLst>
              <a:ext uri="{FF2B5EF4-FFF2-40B4-BE49-F238E27FC236}">
                <a16:creationId xmlns:a16="http://schemas.microsoft.com/office/drawing/2014/main" id="{C95B41FE-5EB1-9B4A-965C-1B4402033F07}"/>
              </a:ext>
            </a:extLst>
          </p:cNvPr>
          <p:cNvSpPr>
            <a:spLocks noGrp="1"/>
          </p:cNvSpPr>
          <p:nvPr>
            <p:ph type="ftr" sz="quarter" idx="11"/>
          </p:nvPr>
        </p:nvSpPr>
        <p:spPr/>
        <p:txBody>
          <a:bodyPr/>
          <a:lstStyle/>
          <a:p>
            <a:endParaRPr lang="en-TH"/>
          </a:p>
        </p:txBody>
      </p:sp>
      <p:sp>
        <p:nvSpPr>
          <p:cNvPr id="5" name="Slide Number Placeholder 4">
            <a:extLst>
              <a:ext uri="{FF2B5EF4-FFF2-40B4-BE49-F238E27FC236}">
                <a16:creationId xmlns:a16="http://schemas.microsoft.com/office/drawing/2014/main" id="{89DB9FA5-229A-6B42-9340-EE70374F25C5}"/>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679851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67D7D-6098-6D43-917C-0301A4D60225}"/>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3" name="Footer Placeholder 2">
            <a:extLst>
              <a:ext uri="{FF2B5EF4-FFF2-40B4-BE49-F238E27FC236}">
                <a16:creationId xmlns:a16="http://schemas.microsoft.com/office/drawing/2014/main" id="{F61457B2-4BE1-224E-BD83-58ED7136EDEE}"/>
              </a:ext>
            </a:extLst>
          </p:cNvPr>
          <p:cNvSpPr>
            <a:spLocks noGrp="1"/>
          </p:cNvSpPr>
          <p:nvPr>
            <p:ph type="ftr" sz="quarter" idx="11"/>
          </p:nvPr>
        </p:nvSpPr>
        <p:spPr/>
        <p:txBody>
          <a:bodyPr/>
          <a:lstStyle/>
          <a:p>
            <a:endParaRPr lang="en-TH"/>
          </a:p>
        </p:txBody>
      </p:sp>
      <p:sp>
        <p:nvSpPr>
          <p:cNvPr id="4" name="Slide Number Placeholder 3">
            <a:extLst>
              <a:ext uri="{FF2B5EF4-FFF2-40B4-BE49-F238E27FC236}">
                <a16:creationId xmlns:a16="http://schemas.microsoft.com/office/drawing/2014/main" id="{CBF90A26-3540-4446-B436-68B59893FFBE}"/>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23484471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D7B84-8374-954D-91AC-B5A4D28D48F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TH"/>
          </a:p>
        </p:txBody>
      </p:sp>
      <p:sp>
        <p:nvSpPr>
          <p:cNvPr id="3" name="Content Placeholder 2">
            <a:extLst>
              <a:ext uri="{FF2B5EF4-FFF2-40B4-BE49-F238E27FC236}">
                <a16:creationId xmlns:a16="http://schemas.microsoft.com/office/drawing/2014/main" id="{9A55D8C7-CC81-1944-8636-FB69C14352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Text Placeholder 3">
            <a:extLst>
              <a:ext uri="{FF2B5EF4-FFF2-40B4-BE49-F238E27FC236}">
                <a16:creationId xmlns:a16="http://schemas.microsoft.com/office/drawing/2014/main" id="{3606F022-8C51-F649-8847-79F6B0A125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8627283-3744-FE4B-B35D-372DB389FD80}"/>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6" name="Footer Placeholder 5">
            <a:extLst>
              <a:ext uri="{FF2B5EF4-FFF2-40B4-BE49-F238E27FC236}">
                <a16:creationId xmlns:a16="http://schemas.microsoft.com/office/drawing/2014/main" id="{B1958E7F-159C-0F46-98A8-B61F12EDF69E}"/>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BDBF9CDA-D801-5040-94C9-6FFBDAA94F6E}"/>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42729529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B68B8-39EB-AA44-898F-C67B4CA359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TH"/>
          </a:p>
        </p:txBody>
      </p:sp>
      <p:sp>
        <p:nvSpPr>
          <p:cNvPr id="3" name="Picture Placeholder 2">
            <a:extLst>
              <a:ext uri="{FF2B5EF4-FFF2-40B4-BE49-F238E27FC236}">
                <a16:creationId xmlns:a16="http://schemas.microsoft.com/office/drawing/2014/main" id="{7C8D7DF1-F8FD-3648-AAFD-B6E787E5A2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TH"/>
          </a:p>
        </p:txBody>
      </p:sp>
      <p:sp>
        <p:nvSpPr>
          <p:cNvPr id="4" name="Text Placeholder 3">
            <a:extLst>
              <a:ext uri="{FF2B5EF4-FFF2-40B4-BE49-F238E27FC236}">
                <a16:creationId xmlns:a16="http://schemas.microsoft.com/office/drawing/2014/main" id="{110BC1CC-5B48-1548-B615-DB976E8D3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EA95AF-86EC-3643-A603-A8769C0B48C7}"/>
              </a:ext>
            </a:extLst>
          </p:cNvPr>
          <p:cNvSpPr>
            <a:spLocks noGrp="1"/>
          </p:cNvSpPr>
          <p:nvPr>
            <p:ph type="dt" sz="half" idx="10"/>
          </p:nvPr>
        </p:nvSpPr>
        <p:spPr/>
        <p:txBody>
          <a:bodyPr/>
          <a:lstStyle/>
          <a:p>
            <a:fld id="{A72B3400-5A5D-6D4F-9741-318600F7EE97}" type="datetimeFigureOut">
              <a:rPr lang="en-TH" smtClean="0"/>
              <a:t>13/10/2020 R</a:t>
            </a:fld>
            <a:endParaRPr lang="en-TH"/>
          </a:p>
        </p:txBody>
      </p:sp>
      <p:sp>
        <p:nvSpPr>
          <p:cNvPr id="6" name="Footer Placeholder 5">
            <a:extLst>
              <a:ext uri="{FF2B5EF4-FFF2-40B4-BE49-F238E27FC236}">
                <a16:creationId xmlns:a16="http://schemas.microsoft.com/office/drawing/2014/main" id="{7FEC6864-D928-8A42-BBB4-451E48FF6BC1}"/>
              </a:ext>
            </a:extLst>
          </p:cNvPr>
          <p:cNvSpPr>
            <a:spLocks noGrp="1"/>
          </p:cNvSpPr>
          <p:nvPr>
            <p:ph type="ftr" sz="quarter" idx="11"/>
          </p:nvPr>
        </p:nvSpPr>
        <p:spPr/>
        <p:txBody>
          <a:bodyPr/>
          <a:lstStyle/>
          <a:p>
            <a:endParaRPr lang="en-TH"/>
          </a:p>
        </p:txBody>
      </p:sp>
      <p:sp>
        <p:nvSpPr>
          <p:cNvPr id="7" name="Slide Number Placeholder 6">
            <a:extLst>
              <a:ext uri="{FF2B5EF4-FFF2-40B4-BE49-F238E27FC236}">
                <a16:creationId xmlns:a16="http://schemas.microsoft.com/office/drawing/2014/main" id="{E6A6C32D-5848-3E40-A72C-FC670BE4ED53}"/>
              </a:ext>
            </a:extLst>
          </p:cNvPr>
          <p:cNvSpPr>
            <a:spLocks noGrp="1"/>
          </p:cNvSpPr>
          <p:nvPr>
            <p:ph type="sldNum" sz="quarter" idx="12"/>
          </p:nvPr>
        </p:nvSpPr>
        <p:spPr/>
        <p:txBody>
          <a:bodyPr/>
          <a:lstStyle/>
          <a:p>
            <a:fld id="{475F838B-CAAA-1B4B-834A-533931086AAE}" type="slidenum">
              <a:rPr lang="en-TH" smtClean="0"/>
              <a:t>‹#›</a:t>
            </a:fld>
            <a:endParaRPr lang="en-TH"/>
          </a:p>
        </p:txBody>
      </p:sp>
    </p:spTree>
    <p:extLst>
      <p:ext uri="{BB962C8B-B14F-4D97-AF65-F5344CB8AC3E}">
        <p14:creationId xmlns:p14="http://schemas.microsoft.com/office/powerpoint/2010/main" val="3352557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53878E-730D-FB41-AFC5-34143A36E1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TH"/>
          </a:p>
        </p:txBody>
      </p:sp>
      <p:sp>
        <p:nvSpPr>
          <p:cNvPr id="3" name="Text Placeholder 2">
            <a:extLst>
              <a:ext uri="{FF2B5EF4-FFF2-40B4-BE49-F238E27FC236}">
                <a16:creationId xmlns:a16="http://schemas.microsoft.com/office/drawing/2014/main" id="{CDBFDE70-E31C-D145-A97C-057ED0AF3D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TH"/>
          </a:p>
        </p:txBody>
      </p:sp>
      <p:sp>
        <p:nvSpPr>
          <p:cNvPr id="4" name="Date Placeholder 3">
            <a:extLst>
              <a:ext uri="{FF2B5EF4-FFF2-40B4-BE49-F238E27FC236}">
                <a16:creationId xmlns:a16="http://schemas.microsoft.com/office/drawing/2014/main" id="{F208B5ED-3B87-8745-B2B2-60B171B9D3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2B3400-5A5D-6D4F-9741-318600F7EE97}" type="datetimeFigureOut">
              <a:rPr lang="en-TH" smtClean="0"/>
              <a:t>13/10/2020 R</a:t>
            </a:fld>
            <a:endParaRPr lang="en-TH"/>
          </a:p>
        </p:txBody>
      </p:sp>
      <p:sp>
        <p:nvSpPr>
          <p:cNvPr id="5" name="Footer Placeholder 4">
            <a:extLst>
              <a:ext uri="{FF2B5EF4-FFF2-40B4-BE49-F238E27FC236}">
                <a16:creationId xmlns:a16="http://schemas.microsoft.com/office/drawing/2014/main" id="{FE67C5B4-8C15-4F45-AE25-8EC7ACD8C3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TH"/>
          </a:p>
        </p:txBody>
      </p:sp>
      <p:sp>
        <p:nvSpPr>
          <p:cNvPr id="6" name="Slide Number Placeholder 5">
            <a:extLst>
              <a:ext uri="{FF2B5EF4-FFF2-40B4-BE49-F238E27FC236}">
                <a16:creationId xmlns:a16="http://schemas.microsoft.com/office/drawing/2014/main" id="{42368CB6-4207-1B43-A44B-5AC70E4866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F838B-CAAA-1B4B-834A-533931086AAE}" type="slidenum">
              <a:rPr lang="en-TH" smtClean="0"/>
              <a:t>‹#›</a:t>
            </a:fld>
            <a:endParaRPr lang="en-TH"/>
          </a:p>
        </p:txBody>
      </p:sp>
    </p:spTree>
    <p:extLst>
      <p:ext uri="{BB962C8B-B14F-4D97-AF65-F5344CB8AC3E}">
        <p14:creationId xmlns:p14="http://schemas.microsoft.com/office/powerpoint/2010/main" val="3330154565"/>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tiff"/><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1.tiff"/><Relationship Id="rId7" Type="http://schemas.openxmlformats.org/officeDocument/2006/relationships/diagramQuickStyle" Target="../diagrams/quickStyle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image" Target="../media/image34.svg"/><Relationship Id="rId5" Type="http://schemas.openxmlformats.org/officeDocument/2006/relationships/diagramData" Target="../diagrams/data3.xml"/><Relationship Id="rId10" Type="http://schemas.openxmlformats.org/officeDocument/2006/relationships/image" Target="../media/image33.png"/><Relationship Id="rId4" Type="http://schemas.openxmlformats.org/officeDocument/2006/relationships/image" Target="../media/image32.tiff"/><Relationship Id="rId9" Type="http://schemas.microsoft.com/office/2007/relationships/diagramDrawing" Target="../diagrams/drawing3.xml"/></Relationships>
</file>

<file path=ppt/slides/_rels/slide17.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tif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9.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1.tif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tiff"/><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tiff"/><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tiff"/></Relationships>
</file>

<file path=ppt/slides/_rels/slide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202DA4-F59A-B349-A69C-E4498D1996D3}"/>
              </a:ext>
            </a:extLst>
          </p:cNvPr>
          <p:cNvSpPr>
            <a:spLocks noGrp="1"/>
          </p:cNvSpPr>
          <p:nvPr>
            <p:ph type="ctrTitle"/>
          </p:nvPr>
        </p:nvSpPr>
        <p:spPr>
          <a:xfrm>
            <a:off x="838198" y="772238"/>
            <a:ext cx="10506455" cy="2967208"/>
          </a:xfrm>
        </p:spPr>
        <p:txBody>
          <a:bodyPr>
            <a:normAutofit/>
          </a:bodyPr>
          <a:lstStyle/>
          <a:p>
            <a:pPr algn="l"/>
            <a:r>
              <a:rPr lang="en-GB" sz="5500" dirty="0">
                <a:solidFill>
                  <a:schemeClr val="accent3">
                    <a:lumMod val="75000"/>
                  </a:schemeClr>
                </a:solidFill>
                <a:latin typeface="Avenir Medium" panose="02000503020000020003" pitchFamily="2" charset="0"/>
              </a:rPr>
              <a:t>Multimodal Learning </a:t>
            </a:r>
            <a:br>
              <a:rPr lang="en-GB" sz="5500" dirty="0">
                <a:solidFill>
                  <a:schemeClr val="accent3">
                    <a:lumMod val="75000"/>
                  </a:schemeClr>
                </a:solidFill>
                <a:latin typeface="Avenir Medium" panose="02000503020000020003" pitchFamily="2" charset="0"/>
              </a:rPr>
            </a:br>
            <a:r>
              <a:rPr lang="en-GB" sz="5500" dirty="0">
                <a:solidFill>
                  <a:schemeClr val="accent3">
                    <a:lumMod val="75000"/>
                  </a:schemeClr>
                </a:solidFill>
                <a:latin typeface="Avenir Medium" panose="02000503020000020003" pitchFamily="2" charset="0"/>
              </a:rPr>
              <a:t>and Reasoning for </a:t>
            </a:r>
            <a:br>
              <a:rPr lang="en-GB" sz="5500" dirty="0">
                <a:solidFill>
                  <a:schemeClr val="accent3">
                    <a:lumMod val="75000"/>
                  </a:schemeClr>
                </a:solidFill>
                <a:latin typeface="Avenir Medium" panose="02000503020000020003" pitchFamily="2" charset="0"/>
              </a:rPr>
            </a:br>
            <a:r>
              <a:rPr lang="en-GB" sz="5500" dirty="0">
                <a:solidFill>
                  <a:schemeClr val="accent3">
                    <a:lumMod val="75000"/>
                  </a:schemeClr>
                </a:solidFill>
                <a:latin typeface="Avenir Medium" panose="02000503020000020003" pitchFamily="2" charset="0"/>
              </a:rPr>
              <a:t>Visual Question Answering</a:t>
            </a:r>
            <a:endParaRPr lang="en-TH" sz="5500" dirty="0">
              <a:solidFill>
                <a:schemeClr val="accent3">
                  <a:lumMod val="75000"/>
                </a:schemeClr>
              </a:solidFill>
              <a:latin typeface="Avenir Medium" panose="02000503020000020003" pitchFamily="2" charset="0"/>
            </a:endParaRPr>
          </a:p>
        </p:txBody>
      </p:sp>
      <p:sp>
        <p:nvSpPr>
          <p:cNvPr id="3" name="Subtitle 2">
            <a:extLst>
              <a:ext uri="{FF2B5EF4-FFF2-40B4-BE49-F238E27FC236}">
                <a16:creationId xmlns:a16="http://schemas.microsoft.com/office/drawing/2014/main" id="{C949F386-080C-4D4D-A393-A98632D77433}"/>
              </a:ext>
            </a:extLst>
          </p:cNvPr>
          <p:cNvSpPr>
            <a:spLocks noGrp="1"/>
          </p:cNvSpPr>
          <p:nvPr>
            <p:ph type="subTitle" idx="1"/>
          </p:nvPr>
        </p:nvSpPr>
        <p:spPr>
          <a:xfrm>
            <a:off x="847346" y="4583461"/>
            <a:ext cx="6682800" cy="2344161"/>
          </a:xfrm>
        </p:spPr>
        <p:txBody>
          <a:bodyPr>
            <a:noAutofit/>
          </a:bodyPr>
          <a:lstStyle/>
          <a:p>
            <a:pPr algn="l">
              <a:lnSpc>
                <a:spcPct val="100000"/>
              </a:lnSpc>
            </a:pPr>
            <a:r>
              <a:rPr lang="en-TH" sz="2200" b="1" dirty="0">
                <a:solidFill>
                  <a:schemeClr val="accent6">
                    <a:lumMod val="75000"/>
                  </a:schemeClr>
                </a:solidFill>
                <a:latin typeface="Avenir Book" panose="02000503020000020003" pitchFamily="2" charset="0"/>
              </a:rPr>
              <a:t>MSc Project Demonstration</a:t>
            </a:r>
          </a:p>
          <a:p>
            <a:pPr algn="l">
              <a:lnSpc>
                <a:spcPct val="100000"/>
              </a:lnSpc>
            </a:pPr>
            <a:r>
              <a:rPr lang="en-TH" sz="2200" b="1" dirty="0">
                <a:solidFill>
                  <a:schemeClr val="accent6">
                    <a:lumMod val="75000"/>
                  </a:schemeClr>
                </a:solidFill>
                <a:latin typeface="Avenir Book" panose="02000503020000020003" pitchFamily="2" charset="0"/>
              </a:rPr>
              <a:t>Vasin Srisupavanich</a:t>
            </a:r>
          </a:p>
          <a:p>
            <a:pPr algn="l">
              <a:lnSpc>
                <a:spcPct val="100000"/>
              </a:lnSpc>
            </a:pPr>
            <a:r>
              <a:rPr lang="en-TH" sz="2200" b="1" dirty="0">
                <a:solidFill>
                  <a:schemeClr val="accent6">
                    <a:lumMod val="75000"/>
                  </a:schemeClr>
                </a:solidFill>
                <a:latin typeface="Avenir Book" panose="02000503020000020003" pitchFamily="2" charset="0"/>
              </a:rPr>
              <a:t>MSc Artificial Intelligence 19/20</a:t>
            </a:r>
          </a:p>
        </p:txBody>
      </p:sp>
      <p:sp>
        <p:nvSpPr>
          <p:cNvPr id="19" name="Rectangle 1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CE2B249B-9062-4F43-A606-4B84C0061B50}"/>
              </a:ext>
            </a:extLst>
          </p:cNvPr>
          <p:cNvSpPr txBox="1"/>
          <p:nvPr/>
        </p:nvSpPr>
        <p:spPr>
          <a:xfrm>
            <a:off x="5649707" y="4583254"/>
            <a:ext cx="5694947" cy="1020792"/>
          </a:xfrm>
          <a:prstGeom prst="rect">
            <a:avLst/>
          </a:prstGeom>
          <a:noFill/>
        </p:spPr>
        <p:txBody>
          <a:bodyPr wrap="square" rtlCol="0">
            <a:spAutoFit/>
          </a:bodyPr>
          <a:lstStyle/>
          <a:p>
            <a:pPr algn="r">
              <a:spcBef>
                <a:spcPts val="1000"/>
              </a:spcBef>
            </a:pPr>
            <a:r>
              <a:rPr lang="en-GB" b="1" dirty="0">
                <a:solidFill>
                  <a:schemeClr val="accent6">
                    <a:lumMod val="75000"/>
                  </a:schemeClr>
                </a:solidFill>
                <a:latin typeface="Avenir Book" panose="02000503020000020003" pitchFamily="2" charset="0"/>
              </a:rPr>
              <a:t>Supervisor: Dr </a:t>
            </a:r>
            <a:r>
              <a:rPr lang="en-GB" b="1" dirty="0" err="1">
                <a:solidFill>
                  <a:schemeClr val="accent6">
                    <a:lumMod val="75000"/>
                  </a:schemeClr>
                </a:solidFill>
                <a:latin typeface="Avenir Book" panose="02000503020000020003" pitchFamily="2" charset="0"/>
              </a:rPr>
              <a:t>Srinandan</a:t>
            </a:r>
            <a:r>
              <a:rPr lang="en-GB" b="1" dirty="0">
                <a:solidFill>
                  <a:schemeClr val="accent6">
                    <a:lumMod val="75000"/>
                  </a:schemeClr>
                </a:solidFill>
                <a:latin typeface="Avenir Book" panose="02000503020000020003" pitchFamily="2" charset="0"/>
              </a:rPr>
              <a:t> </a:t>
            </a:r>
            <a:r>
              <a:rPr lang="en-GB" b="1" dirty="0" err="1">
                <a:solidFill>
                  <a:schemeClr val="accent6">
                    <a:lumMod val="75000"/>
                  </a:schemeClr>
                </a:solidFill>
                <a:latin typeface="Avenir Book" panose="02000503020000020003" pitchFamily="2" charset="0"/>
              </a:rPr>
              <a:t>Dasmahapatra</a:t>
            </a:r>
            <a:endParaRPr lang="en-TH" b="1" dirty="0">
              <a:solidFill>
                <a:schemeClr val="accent6">
                  <a:lumMod val="75000"/>
                </a:schemeClr>
              </a:solidFill>
              <a:latin typeface="Avenir Book" panose="02000503020000020003" pitchFamily="2" charset="0"/>
            </a:endParaRPr>
          </a:p>
          <a:p>
            <a:pPr algn="r">
              <a:spcBef>
                <a:spcPts val="1000"/>
              </a:spcBef>
            </a:pPr>
            <a:r>
              <a:rPr lang="en-GB" b="1" dirty="0">
                <a:solidFill>
                  <a:schemeClr val="accent6">
                    <a:lumMod val="75000"/>
                  </a:schemeClr>
                </a:solidFill>
                <a:latin typeface="Avenir Book" panose="02000503020000020003" pitchFamily="2" charset="0"/>
              </a:rPr>
              <a:t>2</a:t>
            </a:r>
            <a:r>
              <a:rPr lang="en-GB" b="1" baseline="30000" dirty="0">
                <a:solidFill>
                  <a:schemeClr val="accent6">
                    <a:lumMod val="75000"/>
                  </a:schemeClr>
                </a:solidFill>
                <a:latin typeface="Avenir Book" panose="02000503020000020003" pitchFamily="2" charset="0"/>
              </a:rPr>
              <a:t>nd</a:t>
            </a:r>
            <a:r>
              <a:rPr lang="en-GB" b="1" dirty="0">
                <a:solidFill>
                  <a:schemeClr val="accent6">
                    <a:lumMod val="75000"/>
                  </a:schemeClr>
                </a:solidFill>
                <a:latin typeface="Avenir Book" panose="02000503020000020003" pitchFamily="2" charset="0"/>
              </a:rPr>
              <a:t> Examiner: Professor Eric Rogers</a:t>
            </a:r>
          </a:p>
          <a:p>
            <a:endParaRPr lang="en-TH" sz="1400" dirty="0"/>
          </a:p>
        </p:txBody>
      </p:sp>
      <p:pic>
        <p:nvPicPr>
          <p:cNvPr id="20" name="Picture 19">
            <a:extLst>
              <a:ext uri="{FF2B5EF4-FFF2-40B4-BE49-F238E27FC236}">
                <a16:creationId xmlns:a16="http://schemas.microsoft.com/office/drawing/2014/main" id="{E510F909-9432-2D45-B143-A5BD15B51C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48914" y="5678975"/>
            <a:ext cx="2795739" cy="588991"/>
          </a:xfrm>
          <a:prstGeom prst="rect">
            <a:avLst/>
          </a:prstGeom>
        </p:spPr>
      </p:pic>
    </p:spTree>
    <p:extLst>
      <p:ext uri="{BB962C8B-B14F-4D97-AF65-F5344CB8AC3E}">
        <p14:creationId xmlns:p14="http://schemas.microsoft.com/office/powerpoint/2010/main" val="130418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Results - CLEVR dataset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5D6EFDD8-6B76-A14D-9F7E-B076A0EA20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9047" y="1877654"/>
            <a:ext cx="7613905" cy="4266343"/>
          </a:xfrm>
          <a:prstGeom prst="rect">
            <a:avLst/>
          </a:prstGeom>
        </p:spPr>
      </p:pic>
    </p:spTree>
    <p:extLst>
      <p:ext uri="{BB962C8B-B14F-4D97-AF65-F5344CB8AC3E}">
        <p14:creationId xmlns:p14="http://schemas.microsoft.com/office/powerpoint/2010/main" val="3210527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1400628" y="320675"/>
            <a:ext cx="10351482" cy="1325563"/>
          </a:xfrm>
        </p:spPr>
        <p:txBody>
          <a:bodyPr>
            <a:normAutofit/>
          </a:bodyPr>
          <a:lstStyle/>
          <a:p>
            <a:pPr>
              <a:spcBef>
                <a:spcPts val="600"/>
              </a:spcBef>
              <a:spcAft>
                <a:spcPts val="600"/>
              </a:spcAft>
            </a:pPr>
            <a:r>
              <a:rPr lang="en-TH" dirty="0">
                <a:latin typeface="Avenir Book" panose="02000503020000020003" pitchFamily="2" charset="0"/>
              </a:rPr>
              <a:t>Qualitative results - CLEVR</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10" name="Group 9">
            <a:extLst>
              <a:ext uri="{FF2B5EF4-FFF2-40B4-BE49-F238E27FC236}">
                <a16:creationId xmlns:a16="http://schemas.microsoft.com/office/drawing/2014/main" id="{95BE6F20-810E-CB4A-8805-6D6939A3D707}"/>
              </a:ext>
            </a:extLst>
          </p:cNvPr>
          <p:cNvGrpSpPr/>
          <p:nvPr/>
        </p:nvGrpSpPr>
        <p:grpSpPr>
          <a:xfrm>
            <a:off x="1400628" y="1531257"/>
            <a:ext cx="9390743" cy="5326743"/>
            <a:chOff x="726703" y="921018"/>
            <a:chExt cx="10511158" cy="6031894"/>
          </a:xfrm>
        </p:grpSpPr>
        <p:pic>
          <p:nvPicPr>
            <p:cNvPr id="12" name="Picture 11">
              <a:extLst>
                <a:ext uri="{FF2B5EF4-FFF2-40B4-BE49-F238E27FC236}">
                  <a16:creationId xmlns:a16="http://schemas.microsoft.com/office/drawing/2014/main" id="{081B3AAA-800C-1A4E-8805-0CAD41E7DEF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83240" y="957374"/>
              <a:ext cx="2834350" cy="1913157"/>
            </a:xfrm>
            <a:prstGeom prst="rect">
              <a:avLst/>
            </a:prstGeom>
          </p:spPr>
        </p:pic>
        <p:pic>
          <p:nvPicPr>
            <p:cNvPr id="14" name="Picture 13" descr="A picture containing indoor, box, small, photo&#10;&#10;Description automatically generated">
              <a:extLst>
                <a:ext uri="{FF2B5EF4-FFF2-40B4-BE49-F238E27FC236}">
                  <a16:creationId xmlns:a16="http://schemas.microsoft.com/office/drawing/2014/main" id="{531834E8-EF97-7648-85D6-8332DD6509EF}"/>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351611" y="921018"/>
              <a:ext cx="2834350" cy="1937676"/>
            </a:xfrm>
            <a:prstGeom prst="rect">
              <a:avLst/>
            </a:prstGeom>
          </p:spPr>
        </p:pic>
        <p:pic>
          <p:nvPicPr>
            <p:cNvPr id="15" name="Picture 14" descr="A picture containing indoor, sitting, table, small&#10;&#10;Description automatically generated">
              <a:extLst>
                <a:ext uri="{FF2B5EF4-FFF2-40B4-BE49-F238E27FC236}">
                  <a16:creationId xmlns:a16="http://schemas.microsoft.com/office/drawing/2014/main" id="{E4E26686-F8A6-5A4C-A6D2-D7A508AD5B8D}"/>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353737" y="3920334"/>
              <a:ext cx="2884124" cy="1848441"/>
            </a:xfrm>
            <a:prstGeom prst="rect">
              <a:avLst/>
            </a:prstGeom>
            <a:noFill/>
          </p:spPr>
        </p:pic>
        <p:pic>
          <p:nvPicPr>
            <p:cNvPr id="16" name="Picture 15" descr="A picture containing box, photo, different, sitting&#10;&#10;Description automatically generated">
              <a:extLst>
                <a:ext uri="{FF2B5EF4-FFF2-40B4-BE49-F238E27FC236}">
                  <a16:creationId xmlns:a16="http://schemas.microsoft.com/office/drawing/2014/main" id="{5176EA6B-0919-8346-9D3D-A9C0D8A4AC2E}"/>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26704" y="3859746"/>
              <a:ext cx="2834347" cy="1975022"/>
            </a:xfrm>
            <a:prstGeom prst="rect">
              <a:avLst/>
            </a:prstGeom>
          </p:spPr>
        </p:pic>
        <p:pic>
          <p:nvPicPr>
            <p:cNvPr id="17" name="Picture 16" descr="A picture containing indoor, toy, photo, box&#10;&#10;Description automatically generated">
              <a:extLst>
                <a:ext uri="{FF2B5EF4-FFF2-40B4-BE49-F238E27FC236}">
                  <a16:creationId xmlns:a16="http://schemas.microsoft.com/office/drawing/2014/main" id="{BA96690D-B01E-8A42-917F-7A4F83B9DF79}"/>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539397" y="932274"/>
              <a:ext cx="2818590" cy="1938254"/>
            </a:xfrm>
            <a:prstGeom prst="rect">
              <a:avLst/>
            </a:prstGeom>
          </p:spPr>
        </p:pic>
        <p:pic>
          <p:nvPicPr>
            <p:cNvPr id="18" name="Picture 17" descr="A picture containing indoor, photo, sitting, items&#10;&#10;Description automatically generated">
              <a:extLst>
                <a:ext uri="{FF2B5EF4-FFF2-40B4-BE49-F238E27FC236}">
                  <a16:creationId xmlns:a16="http://schemas.microsoft.com/office/drawing/2014/main" id="{6CB13466-994A-C84C-8139-B41B4421CC3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83461" y="3903940"/>
              <a:ext cx="2834348" cy="1882690"/>
            </a:xfrm>
            <a:prstGeom prst="rect">
              <a:avLst/>
            </a:prstGeom>
          </p:spPr>
        </p:pic>
        <p:sp>
          <p:nvSpPr>
            <p:cNvPr id="19" name="TextBox 18">
              <a:extLst>
                <a:ext uri="{FF2B5EF4-FFF2-40B4-BE49-F238E27FC236}">
                  <a16:creationId xmlns:a16="http://schemas.microsoft.com/office/drawing/2014/main" id="{0D99C65F-CE08-A149-B09C-5DF4DFD645A7}"/>
                </a:ext>
              </a:extLst>
            </p:cNvPr>
            <p:cNvSpPr txBox="1"/>
            <p:nvPr/>
          </p:nvSpPr>
          <p:spPr>
            <a:xfrm>
              <a:off x="726704" y="2837972"/>
              <a:ext cx="2900018" cy="1157599"/>
            </a:xfrm>
            <a:prstGeom prst="rect">
              <a:avLst/>
            </a:prstGeom>
            <a:noFill/>
          </p:spPr>
          <p:txBody>
            <a:bodyPr wrap="square" rtlCol="0">
              <a:normAutofit/>
            </a:bodyPr>
            <a:lstStyle/>
            <a:p>
              <a:pPr>
                <a:lnSpc>
                  <a:spcPct val="90000"/>
                </a:lnSpc>
                <a:spcAft>
                  <a:spcPts val="600"/>
                </a:spcAft>
              </a:pPr>
              <a:r>
                <a:rPr lang="en-TH" sz="1000" b="1" dirty="0">
                  <a:latin typeface="Avenir Book" panose="02000503020000020003" pitchFamily="2" charset="0"/>
                </a:rPr>
                <a:t>How many other things are there of the same shape as the green thing? </a:t>
              </a:r>
            </a:p>
            <a:p>
              <a:pPr>
                <a:lnSpc>
                  <a:spcPct val="90000"/>
                </a:lnSpc>
                <a:spcAft>
                  <a:spcPts val="600"/>
                </a:spcAft>
              </a:pPr>
              <a:r>
                <a:rPr lang="en-TH" sz="1000" b="1" dirty="0">
                  <a:latin typeface="Avenir Book" panose="02000503020000020003" pitchFamily="2" charset="0"/>
                </a:rPr>
                <a:t>Answer: 3 Prediction: 3</a:t>
              </a:r>
            </a:p>
          </p:txBody>
        </p:sp>
        <p:sp>
          <p:nvSpPr>
            <p:cNvPr id="20" name="TextBox 19">
              <a:extLst>
                <a:ext uri="{FF2B5EF4-FFF2-40B4-BE49-F238E27FC236}">
                  <a16:creationId xmlns:a16="http://schemas.microsoft.com/office/drawing/2014/main" id="{5766C55C-50C8-824C-8ECD-5736F31044A0}"/>
                </a:ext>
              </a:extLst>
            </p:cNvPr>
            <p:cNvSpPr txBox="1"/>
            <p:nvPr/>
          </p:nvSpPr>
          <p:spPr>
            <a:xfrm>
              <a:off x="726703" y="5834767"/>
              <a:ext cx="2834348" cy="896206"/>
            </a:xfrm>
            <a:prstGeom prst="rect">
              <a:avLst/>
            </a:prstGeom>
            <a:noFill/>
          </p:spPr>
          <p:txBody>
            <a:bodyPr wrap="square" rtlCol="0">
              <a:normAutofit/>
            </a:bodyPr>
            <a:lstStyle/>
            <a:p>
              <a:pPr>
                <a:lnSpc>
                  <a:spcPct val="90000"/>
                </a:lnSpc>
                <a:spcAft>
                  <a:spcPts val="600"/>
                </a:spcAft>
              </a:pPr>
              <a:r>
                <a:rPr lang="en-TH" sz="1000" b="1">
                  <a:latin typeface="Avenir Book" panose="02000503020000020003" pitchFamily="2" charset="0"/>
                </a:rPr>
                <a:t>There is a small gray matte thing: what shape is it? </a:t>
              </a:r>
            </a:p>
            <a:p>
              <a:pPr>
                <a:lnSpc>
                  <a:spcPct val="90000"/>
                </a:lnSpc>
                <a:spcAft>
                  <a:spcPts val="600"/>
                </a:spcAft>
              </a:pPr>
              <a:r>
                <a:rPr lang="en-TH" sz="1000" b="1">
                  <a:latin typeface="Avenir Book" panose="02000503020000020003" pitchFamily="2" charset="0"/>
                </a:rPr>
                <a:t>Answer: cube Prediction: cube</a:t>
              </a:r>
            </a:p>
          </p:txBody>
        </p:sp>
        <p:sp>
          <p:nvSpPr>
            <p:cNvPr id="21" name="TextBox 20">
              <a:extLst>
                <a:ext uri="{FF2B5EF4-FFF2-40B4-BE49-F238E27FC236}">
                  <a16:creationId xmlns:a16="http://schemas.microsoft.com/office/drawing/2014/main" id="{546F0FB3-D3A6-A649-976B-1486E1EF74CA}"/>
                </a:ext>
              </a:extLst>
            </p:cNvPr>
            <p:cNvSpPr txBox="1"/>
            <p:nvPr/>
          </p:nvSpPr>
          <p:spPr>
            <a:xfrm>
              <a:off x="4530263" y="2841746"/>
              <a:ext cx="2884124" cy="1157599"/>
            </a:xfrm>
            <a:prstGeom prst="rect">
              <a:avLst/>
            </a:prstGeom>
            <a:noFill/>
          </p:spPr>
          <p:txBody>
            <a:bodyPr wrap="square" rtlCol="0">
              <a:normAutofit/>
            </a:bodyPr>
            <a:lstStyle/>
            <a:p>
              <a:pPr>
                <a:lnSpc>
                  <a:spcPct val="90000"/>
                </a:lnSpc>
                <a:spcAft>
                  <a:spcPts val="600"/>
                </a:spcAft>
              </a:pPr>
              <a:r>
                <a:rPr lang="en-TH" sz="1000" b="1">
                  <a:latin typeface="Avenir Book" panose="02000503020000020003" pitchFamily="2" charset="0"/>
                </a:rPr>
                <a:t>Are there any large balls that have the same material as the tiny red cube? </a:t>
              </a:r>
            </a:p>
            <a:p>
              <a:pPr>
                <a:lnSpc>
                  <a:spcPct val="90000"/>
                </a:lnSpc>
                <a:spcAft>
                  <a:spcPts val="600"/>
                </a:spcAft>
              </a:pPr>
              <a:r>
                <a:rPr lang="en-TH" sz="1000" b="1">
                  <a:latin typeface="Avenir Book" panose="02000503020000020003" pitchFamily="2" charset="0"/>
                </a:rPr>
                <a:t>Answer: yes Prediction: yes</a:t>
              </a:r>
            </a:p>
          </p:txBody>
        </p:sp>
        <p:sp>
          <p:nvSpPr>
            <p:cNvPr id="22" name="TextBox 21">
              <a:extLst>
                <a:ext uri="{FF2B5EF4-FFF2-40B4-BE49-F238E27FC236}">
                  <a16:creationId xmlns:a16="http://schemas.microsoft.com/office/drawing/2014/main" id="{E789FED8-98E9-5D41-88F9-54695D429CB2}"/>
                </a:ext>
              </a:extLst>
            </p:cNvPr>
            <p:cNvSpPr txBox="1"/>
            <p:nvPr/>
          </p:nvSpPr>
          <p:spPr>
            <a:xfrm>
              <a:off x="4483460" y="5770354"/>
              <a:ext cx="2834348" cy="1157599"/>
            </a:xfrm>
            <a:prstGeom prst="rect">
              <a:avLst/>
            </a:prstGeom>
            <a:noFill/>
          </p:spPr>
          <p:txBody>
            <a:bodyPr wrap="square" rtlCol="0">
              <a:normAutofit/>
            </a:bodyPr>
            <a:lstStyle/>
            <a:p>
              <a:pPr>
                <a:lnSpc>
                  <a:spcPct val="90000"/>
                </a:lnSpc>
                <a:spcAft>
                  <a:spcPts val="600"/>
                </a:spcAft>
              </a:pPr>
              <a:r>
                <a:rPr lang="en-TH" sz="1000" b="1">
                  <a:latin typeface="Avenir Book" panose="02000503020000020003" pitchFamily="2" charset="0"/>
                </a:rPr>
                <a:t>Is the number of big matte blocks greater than the number of tiny red metal cubes?</a:t>
              </a:r>
            </a:p>
            <a:p>
              <a:pPr>
                <a:lnSpc>
                  <a:spcPct val="90000"/>
                </a:lnSpc>
                <a:spcAft>
                  <a:spcPts val="600"/>
                </a:spcAft>
              </a:pPr>
              <a:r>
                <a:rPr lang="en-TH" sz="1000" b="1">
                  <a:latin typeface="Avenir Book" panose="02000503020000020003" pitchFamily="2" charset="0"/>
                </a:rPr>
                <a:t>Answer: yes Prediction: yes</a:t>
              </a:r>
            </a:p>
          </p:txBody>
        </p:sp>
        <p:sp>
          <p:nvSpPr>
            <p:cNvPr id="23" name="TextBox 22">
              <a:extLst>
                <a:ext uri="{FF2B5EF4-FFF2-40B4-BE49-F238E27FC236}">
                  <a16:creationId xmlns:a16="http://schemas.microsoft.com/office/drawing/2014/main" id="{EE1C8BCB-7E4E-1B43-8933-1AC8750E629B}"/>
                </a:ext>
              </a:extLst>
            </p:cNvPr>
            <p:cNvSpPr txBox="1"/>
            <p:nvPr/>
          </p:nvSpPr>
          <p:spPr>
            <a:xfrm>
              <a:off x="8351611" y="2841747"/>
              <a:ext cx="2834350" cy="896206"/>
            </a:xfrm>
            <a:prstGeom prst="rect">
              <a:avLst/>
            </a:prstGeom>
            <a:noFill/>
          </p:spPr>
          <p:txBody>
            <a:bodyPr wrap="square" rtlCol="0">
              <a:normAutofit/>
            </a:bodyPr>
            <a:lstStyle/>
            <a:p>
              <a:pPr>
                <a:lnSpc>
                  <a:spcPct val="90000"/>
                </a:lnSpc>
                <a:spcAft>
                  <a:spcPts val="600"/>
                </a:spcAft>
              </a:pPr>
              <a:r>
                <a:rPr lang="en-TH" sz="1000" b="1">
                  <a:latin typeface="Avenir Book" panose="02000503020000020003" pitchFamily="2" charset="0"/>
                </a:rPr>
                <a:t>What number of objects are the same colour as the tiny metal cylinder? </a:t>
              </a:r>
            </a:p>
            <a:p>
              <a:pPr>
                <a:lnSpc>
                  <a:spcPct val="90000"/>
                </a:lnSpc>
                <a:spcAft>
                  <a:spcPts val="600"/>
                </a:spcAft>
              </a:pPr>
              <a:r>
                <a:rPr lang="en-TH" sz="1000" b="1">
                  <a:latin typeface="Avenir Book" panose="02000503020000020003" pitchFamily="2" charset="0"/>
                </a:rPr>
                <a:t>Answer: 2 Prediction: 1</a:t>
              </a:r>
            </a:p>
          </p:txBody>
        </p:sp>
        <p:sp>
          <p:nvSpPr>
            <p:cNvPr id="24" name="TextBox 23">
              <a:extLst>
                <a:ext uri="{FF2B5EF4-FFF2-40B4-BE49-F238E27FC236}">
                  <a16:creationId xmlns:a16="http://schemas.microsoft.com/office/drawing/2014/main" id="{C9C272C2-AEC4-CE47-8C57-7FD8DB100D5F}"/>
                </a:ext>
              </a:extLst>
            </p:cNvPr>
            <p:cNvSpPr txBox="1"/>
            <p:nvPr/>
          </p:nvSpPr>
          <p:spPr>
            <a:xfrm>
              <a:off x="8351612" y="5795313"/>
              <a:ext cx="2884125" cy="1157599"/>
            </a:xfrm>
            <a:prstGeom prst="rect">
              <a:avLst/>
            </a:prstGeom>
            <a:noFill/>
          </p:spPr>
          <p:txBody>
            <a:bodyPr wrap="square" rtlCol="0">
              <a:normAutofit/>
            </a:bodyPr>
            <a:lstStyle/>
            <a:p>
              <a:pPr>
                <a:lnSpc>
                  <a:spcPct val="90000"/>
                </a:lnSpc>
                <a:spcAft>
                  <a:spcPts val="600"/>
                </a:spcAft>
              </a:pPr>
              <a:r>
                <a:rPr lang="en-TH" sz="1000" b="1">
                  <a:latin typeface="Avenir Book" panose="02000503020000020003" pitchFamily="2" charset="0"/>
                </a:rPr>
                <a:t>What number of large shiny balls are left of the small cylinder and behind the matte cube? </a:t>
              </a:r>
            </a:p>
            <a:p>
              <a:pPr>
                <a:lnSpc>
                  <a:spcPct val="90000"/>
                </a:lnSpc>
                <a:spcAft>
                  <a:spcPts val="600"/>
                </a:spcAft>
              </a:pPr>
              <a:r>
                <a:rPr lang="en-TH" sz="1000" b="1">
                  <a:latin typeface="Avenir Book" panose="02000503020000020003" pitchFamily="2" charset="0"/>
                </a:rPr>
                <a:t>Answer: 1 Prediction: 0 </a:t>
              </a:r>
            </a:p>
          </p:txBody>
        </p:sp>
      </p:grpSp>
    </p:spTree>
    <p:extLst>
      <p:ext uri="{BB962C8B-B14F-4D97-AF65-F5344CB8AC3E}">
        <p14:creationId xmlns:p14="http://schemas.microsoft.com/office/powerpoint/2010/main" val="2016345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Results - GQA dataset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F25377EC-36F4-8A47-B414-D404A7FC4B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3949" y="1877654"/>
            <a:ext cx="10515600" cy="3591824"/>
          </a:xfrm>
          <a:prstGeom prst="rect">
            <a:avLst/>
          </a:prstGeom>
        </p:spPr>
      </p:pic>
    </p:spTree>
    <p:extLst>
      <p:ext uri="{BB962C8B-B14F-4D97-AF65-F5344CB8AC3E}">
        <p14:creationId xmlns:p14="http://schemas.microsoft.com/office/powerpoint/2010/main" val="397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343877D2-F489-9C42-903A-744A697E457B}"/>
              </a:ext>
            </a:extLst>
          </p:cNvPr>
          <p:cNvGrpSpPr/>
          <p:nvPr/>
        </p:nvGrpSpPr>
        <p:grpSpPr>
          <a:xfrm>
            <a:off x="865953" y="1404838"/>
            <a:ext cx="10189029" cy="5172983"/>
            <a:chOff x="237574" y="936158"/>
            <a:chExt cx="11181289" cy="5815262"/>
          </a:xfrm>
        </p:grpSpPr>
        <p:pic>
          <p:nvPicPr>
            <p:cNvPr id="26" name="Picture 25">
              <a:extLst>
                <a:ext uri="{FF2B5EF4-FFF2-40B4-BE49-F238E27FC236}">
                  <a16:creationId xmlns:a16="http://schemas.microsoft.com/office/drawing/2014/main" id="{94BBCA3F-555A-D945-A814-C3D8B1D58C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3967" y="936158"/>
              <a:ext cx="3336758" cy="2589723"/>
            </a:xfrm>
            <a:prstGeom prst="rect">
              <a:avLst/>
            </a:prstGeom>
          </p:spPr>
        </p:pic>
        <p:pic>
          <p:nvPicPr>
            <p:cNvPr id="27" name="Picture 26">
              <a:extLst>
                <a:ext uri="{FF2B5EF4-FFF2-40B4-BE49-F238E27FC236}">
                  <a16:creationId xmlns:a16="http://schemas.microsoft.com/office/drawing/2014/main" id="{AFA18936-3AD4-A54D-8181-CCCB24DD6F4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41617" y="936158"/>
              <a:ext cx="3377246" cy="2753528"/>
            </a:xfrm>
            <a:prstGeom prst="rect">
              <a:avLst/>
            </a:prstGeom>
          </p:spPr>
        </p:pic>
        <p:pic>
          <p:nvPicPr>
            <p:cNvPr id="28" name="Picture 27">
              <a:extLst>
                <a:ext uri="{FF2B5EF4-FFF2-40B4-BE49-F238E27FC236}">
                  <a16:creationId xmlns:a16="http://schemas.microsoft.com/office/drawing/2014/main" id="{2E24F442-BA75-EF4D-9C06-229166BC4B7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028413" y="936158"/>
              <a:ext cx="3625516" cy="2589723"/>
            </a:xfrm>
            <a:prstGeom prst="rect">
              <a:avLst/>
            </a:prstGeom>
          </p:spPr>
        </p:pic>
        <p:pic>
          <p:nvPicPr>
            <p:cNvPr id="29" name="Picture 28">
              <a:extLst>
                <a:ext uri="{FF2B5EF4-FFF2-40B4-BE49-F238E27FC236}">
                  <a16:creationId xmlns:a16="http://schemas.microsoft.com/office/drawing/2014/main" id="{FF8E5CEA-63B6-7B47-BCC9-99EDC889F183}"/>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8034034" y="3688072"/>
              <a:ext cx="3377246" cy="3063348"/>
            </a:xfrm>
            <a:prstGeom prst="rect">
              <a:avLst/>
            </a:prstGeom>
          </p:spPr>
        </p:pic>
        <p:pic>
          <p:nvPicPr>
            <p:cNvPr id="30" name="Picture 29">
              <a:extLst>
                <a:ext uri="{FF2B5EF4-FFF2-40B4-BE49-F238E27FC236}">
                  <a16:creationId xmlns:a16="http://schemas.microsoft.com/office/drawing/2014/main" id="{D9707497-D075-D246-90E8-D75BB1DDE4B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37574" y="3688072"/>
              <a:ext cx="3336758" cy="2893071"/>
            </a:xfrm>
            <a:prstGeom prst="rect">
              <a:avLst/>
            </a:prstGeom>
          </p:spPr>
        </p:pic>
        <p:pic>
          <p:nvPicPr>
            <p:cNvPr id="31" name="Picture 30">
              <a:extLst>
                <a:ext uri="{FF2B5EF4-FFF2-40B4-BE49-F238E27FC236}">
                  <a16:creationId xmlns:a16="http://schemas.microsoft.com/office/drawing/2014/main" id="{A6CA0169-F310-D240-9716-DE399096C1E8}"/>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010146" y="3704113"/>
              <a:ext cx="3625516" cy="2999655"/>
            </a:xfrm>
            <a:prstGeom prst="rect">
              <a:avLst/>
            </a:prstGeom>
          </p:spPr>
        </p:pic>
      </p:grpSp>
      <p:sp>
        <p:nvSpPr>
          <p:cNvPr id="32" name="Title 1">
            <a:extLst>
              <a:ext uri="{FF2B5EF4-FFF2-40B4-BE49-F238E27FC236}">
                <a16:creationId xmlns:a16="http://schemas.microsoft.com/office/drawing/2014/main" id="{85B6405C-241C-9B4D-B190-3762587FA751}"/>
              </a:ext>
            </a:extLst>
          </p:cNvPr>
          <p:cNvSpPr txBox="1">
            <a:spLocks/>
          </p:cNvSpPr>
          <p:nvPr/>
        </p:nvSpPr>
        <p:spPr>
          <a:xfrm>
            <a:off x="865953" y="270401"/>
            <a:ext cx="10506456" cy="10149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spcAft>
                <a:spcPts val="600"/>
              </a:spcAft>
            </a:pPr>
            <a:r>
              <a:rPr lang="en-TH" dirty="0">
                <a:latin typeface="Avenir Book" panose="02000503020000020003" pitchFamily="2" charset="0"/>
              </a:rPr>
              <a:t>Qualitative results - GQA</a:t>
            </a:r>
          </a:p>
        </p:txBody>
      </p:sp>
    </p:spTree>
    <p:extLst>
      <p:ext uri="{BB962C8B-B14F-4D97-AF65-F5344CB8AC3E}">
        <p14:creationId xmlns:p14="http://schemas.microsoft.com/office/powerpoint/2010/main" val="3611322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5EFC20C-896C-8642-9A05-58CA1E8A4B89}"/>
              </a:ext>
            </a:extLst>
          </p:cNvPr>
          <p:cNvSpPr>
            <a:spLocks noGrp="1"/>
          </p:cNvSpPr>
          <p:nvPr>
            <p:ph type="ctrTitle"/>
          </p:nvPr>
        </p:nvSpPr>
        <p:spPr>
          <a:xfrm>
            <a:off x="558210" y="1365472"/>
            <a:ext cx="10978470" cy="3564636"/>
          </a:xfrm>
        </p:spPr>
        <p:txBody>
          <a:bodyPr anchor="ctr">
            <a:normAutofit/>
          </a:bodyPr>
          <a:lstStyle/>
          <a:p>
            <a:pPr algn="l"/>
            <a:r>
              <a:rPr lang="en-TH" sz="8800" dirty="0">
                <a:solidFill>
                  <a:schemeClr val="accent6">
                    <a:lumMod val="75000"/>
                  </a:schemeClr>
                </a:solidFill>
                <a:latin typeface="Avenir Book" panose="02000503020000020003" pitchFamily="2" charset="0"/>
              </a:rPr>
              <a:t>Analysis</a:t>
            </a:r>
          </a:p>
        </p:txBody>
      </p:sp>
      <p:sp>
        <p:nvSpPr>
          <p:cNvPr id="4" name="Subtitle 3">
            <a:extLst>
              <a:ext uri="{FF2B5EF4-FFF2-40B4-BE49-F238E27FC236}">
                <a16:creationId xmlns:a16="http://schemas.microsoft.com/office/drawing/2014/main" id="{3E5C49E4-A25C-9649-A431-CA9427CB245A}"/>
              </a:ext>
            </a:extLst>
          </p:cNvPr>
          <p:cNvSpPr>
            <a:spLocks noGrp="1"/>
          </p:cNvSpPr>
          <p:nvPr>
            <p:ph type="subTitle" idx="1"/>
          </p:nvPr>
        </p:nvSpPr>
        <p:spPr>
          <a:xfrm>
            <a:off x="650945" y="5859463"/>
            <a:ext cx="10927080" cy="487235"/>
          </a:xfrm>
        </p:spPr>
        <p:txBody>
          <a:bodyPr anchor="ctr">
            <a:normAutofit/>
          </a:bodyPr>
          <a:lstStyle/>
          <a:p>
            <a:pPr algn="l"/>
            <a:r>
              <a:rPr lang="en-TH" sz="2000" i="1" dirty="0">
                <a:solidFill>
                  <a:schemeClr val="accent6">
                    <a:lumMod val="75000"/>
                  </a:schemeClr>
                </a:solidFill>
                <a:latin typeface="Avenir Book" panose="02000503020000020003" pitchFamily="2" charset="0"/>
              </a:rPr>
              <a:t>CLEVR - ANALYSIS AND CONCLUSION</a:t>
            </a: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6672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Analysis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E878E86F-D484-CD44-A600-68D3E659F44C}"/>
              </a:ext>
            </a:extLst>
          </p:cNvPr>
          <p:cNvSpPr>
            <a:spLocks noGrp="1"/>
          </p:cNvSpPr>
          <p:nvPr>
            <p:ph idx="1"/>
          </p:nvPr>
        </p:nvSpPr>
        <p:spPr>
          <a:xfrm>
            <a:off x="838200" y="2062189"/>
            <a:ext cx="10515600" cy="4114774"/>
          </a:xfrm>
        </p:spPr>
        <p:txBody>
          <a:bodyPr>
            <a:normAutofit/>
          </a:bodyPr>
          <a:lstStyle/>
          <a:p>
            <a:pPr>
              <a:spcBef>
                <a:spcPts val="600"/>
              </a:spcBef>
              <a:spcAft>
                <a:spcPts val="600"/>
              </a:spcAft>
            </a:pPr>
            <a:r>
              <a:rPr lang="en-GB" sz="2400" dirty="0">
                <a:latin typeface="Avenir Book" panose="02000503020000020003" pitchFamily="2" charset="0"/>
              </a:rPr>
              <a:t>Analysis of the model on CLEVR dataset</a:t>
            </a:r>
          </a:p>
          <a:p>
            <a:pPr>
              <a:spcBef>
                <a:spcPts val="600"/>
              </a:spcBef>
              <a:spcAft>
                <a:spcPts val="600"/>
              </a:spcAft>
            </a:pPr>
            <a:r>
              <a:rPr lang="en-GB" sz="2400" dirty="0">
                <a:latin typeface="Avenir Book" panose="02000503020000020003" pitchFamily="2" charset="0"/>
              </a:rPr>
              <a:t>Visualising the attention distributions produced by the model during the inference process</a:t>
            </a:r>
          </a:p>
          <a:p>
            <a:pPr lvl="1">
              <a:spcBef>
                <a:spcPts val="600"/>
              </a:spcBef>
              <a:spcAft>
                <a:spcPts val="600"/>
              </a:spcAft>
            </a:pPr>
            <a:r>
              <a:rPr lang="en-GB" dirty="0">
                <a:latin typeface="Avenir Book" panose="02000503020000020003" pitchFamily="2" charset="0"/>
              </a:rPr>
              <a:t>To obtain insights into the underlying reasoning process of our model</a:t>
            </a:r>
          </a:p>
          <a:p>
            <a:pPr lvl="1">
              <a:spcBef>
                <a:spcPts val="600"/>
              </a:spcBef>
              <a:spcAft>
                <a:spcPts val="600"/>
              </a:spcAft>
            </a:pPr>
            <a:r>
              <a:rPr lang="en-GB" dirty="0">
                <a:latin typeface="Avenir Book" panose="02000503020000020003" pitchFamily="2" charset="0"/>
              </a:rPr>
              <a:t>Understand why the model make mistakes (error analysis)</a:t>
            </a:r>
          </a:p>
          <a:p>
            <a:pPr>
              <a:spcBef>
                <a:spcPts val="600"/>
              </a:spcBef>
              <a:spcAft>
                <a:spcPts val="600"/>
              </a:spcAft>
            </a:pPr>
            <a:r>
              <a:rPr lang="en-GB" sz="2400" dirty="0">
                <a:latin typeface="Avenir Book" panose="02000503020000020003" pitchFamily="2" charset="0"/>
              </a:rPr>
              <a:t>Attention distribution of the [IMG] and [TXT] tokens across all the layers and attention heads.</a:t>
            </a:r>
            <a:endParaRPr lang="en-TH" sz="2400" dirty="0">
              <a:latin typeface="Avenir Book" panose="02000503020000020003" pitchFamily="2" charset="0"/>
            </a:endParaRPr>
          </a:p>
        </p:txBody>
      </p:sp>
    </p:spTree>
    <p:extLst>
      <p:ext uri="{BB962C8B-B14F-4D97-AF65-F5344CB8AC3E}">
        <p14:creationId xmlns:p14="http://schemas.microsoft.com/office/powerpoint/2010/main" val="3139163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569852" y="320675"/>
            <a:ext cx="11182258" cy="1325563"/>
          </a:xfrm>
        </p:spPr>
        <p:txBody>
          <a:bodyPr>
            <a:normAutofit/>
          </a:bodyPr>
          <a:lstStyle/>
          <a:p>
            <a:pPr>
              <a:spcBef>
                <a:spcPts val="600"/>
              </a:spcBef>
              <a:spcAft>
                <a:spcPts val="600"/>
              </a:spcAft>
            </a:pPr>
            <a:r>
              <a:rPr lang="en-TH" dirty="0">
                <a:latin typeface="Avenir Book" panose="02000503020000020003" pitchFamily="2" charset="0"/>
              </a:rPr>
              <a:t>Analysis – Human Behaviour</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FBB42BAF-8432-EF4A-AAEC-8E783F6122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852" y="1559151"/>
            <a:ext cx="3474720" cy="2295394"/>
          </a:xfrm>
          <a:prstGeom prst="rect">
            <a:avLst/>
          </a:prstGeom>
        </p:spPr>
      </p:pic>
      <p:sp>
        <p:nvSpPr>
          <p:cNvPr id="13" name="TextBox 12">
            <a:extLst>
              <a:ext uri="{FF2B5EF4-FFF2-40B4-BE49-F238E27FC236}">
                <a16:creationId xmlns:a16="http://schemas.microsoft.com/office/drawing/2014/main" id="{26CFA6C2-A358-EC4F-B304-1586C9AC89FF}"/>
              </a:ext>
            </a:extLst>
          </p:cNvPr>
          <p:cNvSpPr txBox="1"/>
          <p:nvPr/>
        </p:nvSpPr>
        <p:spPr>
          <a:xfrm>
            <a:off x="569852" y="4056454"/>
            <a:ext cx="3474720" cy="923330"/>
          </a:xfrm>
          <a:prstGeom prst="rect">
            <a:avLst/>
          </a:prstGeom>
          <a:noFill/>
        </p:spPr>
        <p:txBody>
          <a:bodyPr wrap="square" rtlCol="0">
            <a:spAutoFit/>
          </a:bodyPr>
          <a:lstStyle/>
          <a:p>
            <a:r>
              <a:rPr lang="en-TH" b="1" dirty="0">
                <a:latin typeface="Avenir Book" panose="02000503020000020003" pitchFamily="2" charset="0"/>
              </a:rPr>
              <a:t>How many other things are there of the same shape as the green thing?</a:t>
            </a:r>
          </a:p>
        </p:txBody>
      </p:sp>
      <p:pic>
        <p:nvPicPr>
          <p:cNvPr id="14" name="Picture 13">
            <a:extLst>
              <a:ext uri="{FF2B5EF4-FFF2-40B4-BE49-F238E27FC236}">
                <a16:creationId xmlns:a16="http://schemas.microsoft.com/office/drawing/2014/main" id="{BDECC741-5194-A14E-AEB9-1A1F3977F4E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852" y="5195268"/>
            <a:ext cx="1433923" cy="1368206"/>
          </a:xfrm>
          <a:prstGeom prst="rect">
            <a:avLst/>
          </a:prstGeom>
        </p:spPr>
      </p:pic>
      <p:sp>
        <p:nvSpPr>
          <p:cNvPr id="15" name="TextBox 14">
            <a:extLst>
              <a:ext uri="{FF2B5EF4-FFF2-40B4-BE49-F238E27FC236}">
                <a16:creationId xmlns:a16="http://schemas.microsoft.com/office/drawing/2014/main" id="{7A4A494D-336A-4F4D-88FE-0C691B51D040}"/>
              </a:ext>
            </a:extLst>
          </p:cNvPr>
          <p:cNvSpPr txBox="1"/>
          <p:nvPr/>
        </p:nvSpPr>
        <p:spPr>
          <a:xfrm>
            <a:off x="2274663" y="5682876"/>
            <a:ext cx="1368207" cy="369332"/>
          </a:xfrm>
          <a:prstGeom prst="rect">
            <a:avLst/>
          </a:prstGeom>
          <a:noFill/>
        </p:spPr>
        <p:txBody>
          <a:bodyPr wrap="square" rtlCol="0">
            <a:spAutoFit/>
          </a:bodyPr>
          <a:lstStyle/>
          <a:p>
            <a:r>
              <a:rPr lang="en-GB" b="1" i="1" dirty="0">
                <a:latin typeface="Avenir Book" panose="02000503020000020003" pitchFamily="2" charset="0"/>
              </a:rPr>
              <a:t>A</a:t>
            </a:r>
            <a:r>
              <a:rPr lang="en-TH" b="1" i="1" dirty="0">
                <a:latin typeface="Avenir Book" panose="02000503020000020003" pitchFamily="2" charset="0"/>
              </a:rPr>
              <a:t>nswer: 3</a:t>
            </a:r>
          </a:p>
        </p:txBody>
      </p:sp>
      <p:graphicFrame>
        <p:nvGraphicFramePr>
          <p:cNvPr id="3" name="Diagram 2">
            <a:extLst>
              <a:ext uri="{FF2B5EF4-FFF2-40B4-BE49-F238E27FC236}">
                <a16:creationId xmlns:a16="http://schemas.microsoft.com/office/drawing/2014/main" id="{59ACED31-0C94-D143-AAF0-B8CEE1447241}"/>
              </a:ext>
            </a:extLst>
          </p:cNvPr>
          <p:cNvGraphicFramePr/>
          <p:nvPr>
            <p:extLst>
              <p:ext uri="{D42A27DB-BD31-4B8C-83A1-F6EECF244321}">
                <p14:modId xmlns:p14="http://schemas.microsoft.com/office/powerpoint/2010/main" val="2582895642"/>
              </p:ext>
            </p:extLst>
          </p:nvPr>
        </p:nvGraphicFramePr>
        <p:xfrm>
          <a:off x="4789714" y="2351314"/>
          <a:ext cx="6720114" cy="40643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Graphic 5" descr="User">
            <a:extLst>
              <a:ext uri="{FF2B5EF4-FFF2-40B4-BE49-F238E27FC236}">
                <a16:creationId xmlns:a16="http://schemas.microsoft.com/office/drawing/2014/main" id="{DEE20A22-8EF7-2A46-BBD7-A631C972E5A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0230" y="1327991"/>
            <a:ext cx="914400" cy="914400"/>
          </a:xfrm>
          <a:prstGeom prst="rect">
            <a:avLst/>
          </a:prstGeom>
        </p:spPr>
      </p:pic>
    </p:spTree>
    <p:extLst>
      <p:ext uri="{BB962C8B-B14F-4D97-AF65-F5344CB8AC3E}">
        <p14:creationId xmlns:p14="http://schemas.microsoft.com/office/powerpoint/2010/main" val="3367773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569852" y="320675"/>
            <a:ext cx="11182258" cy="1325563"/>
          </a:xfrm>
        </p:spPr>
        <p:txBody>
          <a:bodyPr>
            <a:normAutofit/>
          </a:bodyPr>
          <a:lstStyle/>
          <a:p>
            <a:pPr>
              <a:spcBef>
                <a:spcPts val="600"/>
              </a:spcBef>
              <a:spcAft>
                <a:spcPts val="600"/>
              </a:spcAft>
            </a:pPr>
            <a:r>
              <a:rPr lang="en-TH" dirty="0">
                <a:latin typeface="Avenir Book" panose="02000503020000020003" pitchFamily="2" charset="0"/>
              </a:rPr>
              <a:t>Analysis (1)</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E44BCA4-8446-BE4D-8AEA-9892125412C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95187" y="611977"/>
            <a:ext cx="7602315" cy="5701737"/>
          </a:xfrm>
          <a:prstGeom prst="rect">
            <a:avLst/>
          </a:prstGeom>
        </p:spPr>
      </p:pic>
      <p:sp>
        <p:nvSpPr>
          <p:cNvPr id="13" name="TextBox 12">
            <a:extLst>
              <a:ext uri="{FF2B5EF4-FFF2-40B4-BE49-F238E27FC236}">
                <a16:creationId xmlns:a16="http://schemas.microsoft.com/office/drawing/2014/main" id="{26CFA6C2-A358-EC4F-B304-1586C9AC89FF}"/>
              </a:ext>
            </a:extLst>
          </p:cNvPr>
          <p:cNvSpPr txBox="1"/>
          <p:nvPr/>
        </p:nvSpPr>
        <p:spPr>
          <a:xfrm>
            <a:off x="569852" y="4158055"/>
            <a:ext cx="347472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How many other things are there of the same shape as the green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Answer: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Prediction: 3</a:t>
            </a:r>
          </a:p>
        </p:txBody>
      </p:sp>
      <p:pic>
        <p:nvPicPr>
          <p:cNvPr id="7" name="Picture 6">
            <a:extLst>
              <a:ext uri="{FF2B5EF4-FFF2-40B4-BE49-F238E27FC236}">
                <a16:creationId xmlns:a16="http://schemas.microsoft.com/office/drawing/2014/main" id="{1BD4E4BF-8F2B-9F42-AE3A-55F24493B88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9852" y="1559151"/>
            <a:ext cx="3474720" cy="2295394"/>
          </a:xfrm>
          <a:prstGeom prst="rect">
            <a:avLst/>
          </a:prstGeom>
        </p:spPr>
      </p:pic>
    </p:spTree>
    <p:extLst>
      <p:ext uri="{BB962C8B-B14F-4D97-AF65-F5344CB8AC3E}">
        <p14:creationId xmlns:p14="http://schemas.microsoft.com/office/powerpoint/2010/main" val="243562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569852" y="320675"/>
            <a:ext cx="11182258" cy="1325563"/>
          </a:xfrm>
        </p:spPr>
        <p:txBody>
          <a:bodyPr>
            <a:normAutofit/>
          </a:bodyPr>
          <a:lstStyle/>
          <a:p>
            <a:pPr>
              <a:spcBef>
                <a:spcPts val="600"/>
              </a:spcBef>
              <a:spcAft>
                <a:spcPts val="600"/>
              </a:spcAft>
            </a:pPr>
            <a:r>
              <a:rPr lang="en-TH" dirty="0">
                <a:latin typeface="Avenir Book" panose="02000503020000020003" pitchFamily="2" charset="0"/>
              </a:rPr>
              <a:t>Analysis (1)</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26CFA6C2-A358-EC4F-B304-1586C9AC89FF}"/>
              </a:ext>
            </a:extLst>
          </p:cNvPr>
          <p:cNvSpPr txBox="1"/>
          <p:nvPr/>
        </p:nvSpPr>
        <p:spPr>
          <a:xfrm>
            <a:off x="569852" y="4158055"/>
            <a:ext cx="347472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0"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How many other things are there of the same shape as the green thing?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Answer: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TH" sz="1800" b="1" i="1" u="none" strike="noStrike" kern="1200" cap="none" spc="0" normalizeH="0" baseline="0" noProof="0" dirty="0">
                <a:ln>
                  <a:noFill/>
                </a:ln>
                <a:solidFill>
                  <a:prstClr val="black"/>
                </a:solidFill>
                <a:effectLst/>
                <a:uLnTx/>
                <a:uFillTx/>
                <a:latin typeface="Avenir Book" panose="02000503020000020003" pitchFamily="2" charset="0"/>
                <a:ea typeface="+mn-ea"/>
                <a:cs typeface="+mn-cs"/>
              </a:rPr>
              <a:t>Prediction: 3</a:t>
            </a:r>
          </a:p>
        </p:txBody>
      </p:sp>
      <p:pic>
        <p:nvPicPr>
          <p:cNvPr id="7" name="Picture 6">
            <a:extLst>
              <a:ext uri="{FF2B5EF4-FFF2-40B4-BE49-F238E27FC236}">
                <a16:creationId xmlns:a16="http://schemas.microsoft.com/office/drawing/2014/main" id="{1BD4E4BF-8F2B-9F42-AE3A-55F24493B88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852" y="1559151"/>
            <a:ext cx="3474720" cy="2295394"/>
          </a:xfrm>
          <a:prstGeom prst="rect">
            <a:avLst/>
          </a:prstGeom>
        </p:spPr>
      </p:pic>
      <p:pic>
        <p:nvPicPr>
          <p:cNvPr id="8" name="Picture 7">
            <a:extLst>
              <a:ext uri="{FF2B5EF4-FFF2-40B4-BE49-F238E27FC236}">
                <a16:creationId xmlns:a16="http://schemas.microsoft.com/office/drawing/2014/main" id="{84554E9E-F019-874E-AF3C-7172A778971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9967" y="508000"/>
            <a:ext cx="7714925" cy="6248400"/>
          </a:xfrm>
          <a:prstGeom prst="rect">
            <a:avLst/>
          </a:prstGeom>
        </p:spPr>
      </p:pic>
    </p:spTree>
    <p:extLst>
      <p:ext uri="{BB962C8B-B14F-4D97-AF65-F5344CB8AC3E}">
        <p14:creationId xmlns:p14="http://schemas.microsoft.com/office/powerpoint/2010/main" val="20427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569852" y="320675"/>
            <a:ext cx="11182258" cy="1325563"/>
          </a:xfrm>
        </p:spPr>
        <p:txBody>
          <a:bodyPr>
            <a:normAutofit/>
          </a:bodyPr>
          <a:lstStyle/>
          <a:p>
            <a:pPr>
              <a:spcBef>
                <a:spcPts val="600"/>
              </a:spcBef>
              <a:spcAft>
                <a:spcPts val="600"/>
              </a:spcAft>
            </a:pPr>
            <a:r>
              <a:rPr lang="en-TH" dirty="0">
                <a:latin typeface="Avenir Book" panose="02000503020000020003" pitchFamily="2" charset="0"/>
              </a:rPr>
              <a:t>Analysis (2)</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DC49BC3C-45A6-4243-AF24-E46641B16D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72115" y="831819"/>
            <a:ext cx="7750629" cy="5812972"/>
          </a:xfrm>
          <a:prstGeom prst="rect">
            <a:avLst/>
          </a:prstGeom>
        </p:spPr>
      </p:pic>
      <p:pic>
        <p:nvPicPr>
          <p:cNvPr id="9" name="Picture 8">
            <a:extLst>
              <a:ext uri="{FF2B5EF4-FFF2-40B4-BE49-F238E27FC236}">
                <a16:creationId xmlns:a16="http://schemas.microsoft.com/office/drawing/2014/main" id="{D660A00D-95F9-C048-AEBB-8C8DE862392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5776" y="1654358"/>
            <a:ext cx="3615444" cy="2438671"/>
          </a:xfrm>
          <a:prstGeom prst="rect">
            <a:avLst/>
          </a:prstGeom>
        </p:spPr>
      </p:pic>
      <p:sp>
        <p:nvSpPr>
          <p:cNvPr id="10" name="TextBox 9">
            <a:extLst>
              <a:ext uri="{FF2B5EF4-FFF2-40B4-BE49-F238E27FC236}">
                <a16:creationId xmlns:a16="http://schemas.microsoft.com/office/drawing/2014/main" id="{285F6F45-3D03-4742-B675-1EC6DBE0133D}"/>
              </a:ext>
            </a:extLst>
          </p:cNvPr>
          <p:cNvSpPr txBox="1"/>
          <p:nvPr/>
        </p:nvSpPr>
        <p:spPr>
          <a:xfrm>
            <a:off x="494309" y="4309880"/>
            <a:ext cx="3446585" cy="1754326"/>
          </a:xfrm>
          <a:prstGeom prst="rect">
            <a:avLst/>
          </a:prstGeom>
          <a:noFill/>
        </p:spPr>
        <p:txBody>
          <a:bodyPr wrap="square" rtlCol="0">
            <a:spAutoFit/>
          </a:bodyPr>
          <a:lstStyle/>
          <a:p>
            <a:r>
              <a:rPr lang="en-TH" b="1" dirty="0">
                <a:latin typeface="Avenir Book" panose="02000503020000020003" pitchFamily="2" charset="0"/>
              </a:rPr>
              <a:t>There is a large yellow metallic object; is it the same shape as the green thing that is behind the large gray shiny object?</a:t>
            </a:r>
          </a:p>
          <a:p>
            <a:r>
              <a:rPr lang="en-TH" dirty="0">
                <a:latin typeface="Avenir Book" panose="02000503020000020003" pitchFamily="2" charset="0"/>
              </a:rPr>
              <a:t>Answer: no</a:t>
            </a:r>
          </a:p>
          <a:p>
            <a:r>
              <a:rPr lang="en-TH" dirty="0">
                <a:latin typeface="Avenir Book" panose="02000503020000020003" pitchFamily="2" charset="0"/>
              </a:rPr>
              <a:t>Prediction: no</a:t>
            </a:r>
          </a:p>
        </p:txBody>
      </p:sp>
    </p:spTree>
    <p:extLst>
      <p:ext uri="{BB962C8B-B14F-4D97-AF65-F5344CB8AC3E}">
        <p14:creationId xmlns:p14="http://schemas.microsoft.com/office/powerpoint/2010/main" val="3035674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Motivation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18">
            <a:extLst>
              <a:ext uri="{FF2B5EF4-FFF2-40B4-BE49-F238E27FC236}">
                <a16:creationId xmlns:a16="http://schemas.microsoft.com/office/drawing/2014/main" id="{C18A1AF7-6FB3-374D-A1FC-1190904D668A}"/>
              </a:ext>
            </a:extLst>
          </p:cNvPr>
          <p:cNvSpPr txBox="1">
            <a:spLocks/>
          </p:cNvSpPr>
          <p:nvPr/>
        </p:nvSpPr>
        <p:spPr>
          <a:xfrm>
            <a:off x="7958611" y="1933600"/>
            <a:ext cx="3675744" cy="4165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TH"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Content Placeholder 2">
            <a:extLst>
              <a:ext uri="{FF2B5EF4-FFF2-40B4-BE49-F238E27FC236}">
                <a16:creationId xmlns:a16="http://schemas.microsoft.com/office/drawing/2014/main" id="{284CE915-C021-E044-B86B-57CB5E703B08}"/>
              </a:ext>
            </a:extLst>
          </p:cNvPr>
          <p:cNvSpPr>
            <a:spLocks noGrp="1"/>
          </p:cNvSpPr>
          <p:nvPr>
            <p:ph idx="1"/>
          </p:nvPr>
        </p:nvSpPr>
        <p:spPr>
          <a:xfrm>
            <a:off x="838200" y="2058717"/>
            <a:ext cx="10515600" cy="1036845"/>
          </a:xfrm>
        </p:spPr>
        <p:txBody>
          <a:bodyPr/>
          <a:lstStyle/>
          <a:p>
            <a:pPr marL="0" indent="0">
              <a:buNone/>
            </a:pPr>
            <a:r>
              <a:rPr lang="en-GB" dirty="0">
                <a:latin typeface="Avenir Book" panose="02000503020000020003" pitchFamily="2" charset="0"/>
              </a:rPr>
              <a:t>Current artificial neural networks are very good at pattern recognition but not so good at reasoning.</a:t>
            </a:r>
          </a:p>
          <a:p>
            <a:endParaRPr lang="en-TH" dirty="0">
              <a:latin typeface="Avenir Book" panose="02000503020000020003" pitchFamily="2" charset="0"/>
            </a:endParaRPr>
          </a:p>
        </p:txBody>
      </p:sp>
      <p:pic>
        <p:nvPicPr>
          <p:cNvPr id="38" name="Picture 37">
            <a:extLst>
              <a:ext uri="{FF2B5EF4-FFF2-40B4-BE49-F238E27FC236}">
                <a16:creationId xmlns:a16="http://schemas.microsoft.com/office/drawing/2014/main" id="{F85DB02D-7E8B-8E47-8812-48D345ECEEB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8200" y="3465149"/>
            <a:ext cx="2302565" cy="2013405"/>
          </a:xfrm>
          <a:prstGeom prst="rect">
            <a:avLst/>
          </a:prstGeom>
        </p:spPr>
      </p:pic>
      <p:pic>
        <p:nvPicPr>
          <p:cNvPr id="39" name="Picture 38" descr="A picture containing indoor, cup, sitting, small&#10;&#10;Description automatically generated">
            <a:extLst>
              <a:ext uri="{FF2B5EF4-FFF2-40B4-BE49-F238E27FC236}">
                <a16:creationId xmlns:a16="http://schemas.microsoft.com/office/drawing/2014/main" id="{E84D55EB-9ECB-DE42-9038-DA262D41DD78}"/>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658679" y="3681968"/>
            <a:ext cx="2302565" cy="1518358"/>
          </a:xfrm>
          <a:prstGeom prst="rect">
            <a:avLst/>
          </a:prstGeom>
        </p:spPr>
      </p:pic>
      <p:pic>
        <p:nvPicPr>
          <p:cNvPr id="40" name="Picture 39">
            <a:extLst>
              <a:ext uri="{FF2B5EF4-FFF2-40B4-BE49-F238E27FC236}">
                <a16:creationId xmlns:a16="http://schemas.microsoft.com/office/drawing/2014/main" id="{79A4B638-9270-D34A-B760-A427C479DF0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95839" y="4161532"/>
            <a:ext cx="826630" cy="788745"/>
          </a:xfrm>
          <a:prstGeom prst="rect">
            <a:avLst/>
          </a:prstGeom>
        </p:spPr>
      </p:pic>
      <p:sp>
        <p:nvSpPr>
          <p:cNvPr id="41" name="TextBox 40">
            <a:extLst>
              <a:ext uri="{FF2B5EF4-FFF2-40B4-BE49-F238E27FC236}">
                <a16:creationId xmlns:a16="http://schemas.microsoft.com/office/drawing/2014/main" id="{2AF84E3D-BCDD-A845-B9FF-99C4D8A265E0}"/>
              </a:ext>
            </a:extLst>
          </p:cNvPr>
          <p:cNvSpPr txBox="1"/>
          <p:nvPr/>
        </p:nvSpPr>
        <p:spPr>
          <a:xfrm>
            <a:off x="4145542" y="4371238"/>
            <a:ext cx="788746" cy="369332"/>
          </a:xfrm>
          <a:prstGeom prst="rect">
            <a:avLst/>
          </a:prstGeom>
          <a:noFill/>
        </p:spPr>
        <p:txBody>
          <a:bodyPr wrap="square" rtlCol="0">
            <a:spAutoFit/>
          </a:bodyPr>
          <a:lstStyle/>
          <a:p>
            <a:r>
              <a:rPr lang="en-US" dirty="0">
                <a:latin typeface="Avenir Book" panose="02000503020000020003" pitchFamily="2" charset="0"/>
              </a:rPr>
              <a:t>cat</a:t>
            </a:r>
            <a:endParaRPr lang="en-TH" dirty="0">
              <a:latin typeface="Avenir Book" panose="02000503020000020003" pitchFamily="2" charset="0"/>
            </a:endParaRPr>
          </a:p>
        </p:txBody>
      </p:sp>
      <p:sp>
        <p:nvSpPr>
          <p:cNvPr id="42" name="TextBox 41">
            <a:extLst>
              <a:ext uri="{FF2B5EF4-FFF2-40B4-BE49-F238E27FC236}">
                <a16:creationId xmlns:a16="http://schemas.microsoft.com/office/drawing/2014/main" id="{F317AB8F-46F3-3647-BF6E-03C224949D6E}"/>
              </a:ext>
            </a:extLst>
          </p:cNvPr>
          <p:cNvSpPr txBox="1"/>
          <p:nvPr/>
        </p:nvSpPr>
        <p:spPr>
          <a:xfrm>
            <a:off x="1875061" y="5605884"/>
            <a:ext cx="2302565" cy="369332"/>
          </a:xfrm>
          <a:prstGeom prst="rect">
            <a:avLst/>
          </a:prstGeom>
          <a:noFill/>
        </p:spPr>
        <p:txBody>
          <a:bodyPr wrap="square" rtlCol="0">
            <a:spAutoFit/>
          </a:bodyPr>
          <a:lstStyle/>
          <a:p>
            <a:r>
              <a:rPr lang="en-TH" dirty="0">
                <a:latin typeface="Avenir Book" panose="02000503020000020003" pitchFamily="2" charset="0"/>
              </a:rPr>
              <a:t>Object recognition</a:t>
            </a:r>
          </a:p>
        </p:txBody>
      </p:sp>
      <p:sp>
        <p:nvSpPr>
          <p:cNvPr id="43" name="Right Arrow 42">
            <a:extLst>
              <a:ext uri="{FF2B5EF4-FFF2-40B4-BE49-F238E27FC236}">
                <a16:creationId xmlns:a16="http://schemas.microsoft.com/office/drawing/2014/main" id="{ACF49C08-B846-654F-BEF9-F641240838AE}"/>
              </a:ext>
            </a:extLst>
          </p:cNvPr>
          <p:cNvSpPr/>
          <p:nvPr/>
        </p:nvSpPr>
        <p:spPr>
          <a:xfrm>
            <a:off x="8092605" y="3960876"/>
            <a:ext cx="1364974" cy="779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latin typeface="Avenir Book" panose="02000503020000020003" pitchFamily="2" charset="0"/>
              </a:rPr>
              <a:t>R-CNN</a:t>
            </a:r>
          </a:p>
        </p:txBody>
      </p:sp>
      <p:pic>
        <p:nvPicPr>
          <p:cNvPr id="44" name="Picture 43" descr="A picture containing indoor, cup, sitting, small&#10;&#10;Description automatically generated">
            <a:extLst>
              <a:ext uri="{FF2B5EF4-FFF2-40B4-BE49-F238E27FC236}">
                <a16:creationId xmlns:a16="http://schemas.microsoft.com/office/drawing/2014/main" id="{EDB99B35-3DA1-6641-BE8B-4A0E37BEEA4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88940" y="3712672"/>
            <a:ext cx="2302565" cy="1518358"/>
          </a:xfrm>
          <a:prstGeom prst="rect">
            <a:avLst/>
          </a:prstGeom>
        </p:spPr>
      </p:pic>
      <p:sp>
        <p:nvSpPr>
          <p:cNvPr id="45" name="Rectangle 44">
            <a:extLst>
              <a:ext uri="{FF2B5EF4-FFF2-40B4-BE49-F238E27FC236}">
                <a16:creationId xmlns:a16="http://schemas.microsoft.com/office/drawing/2014/main" id="{2C116459-EDC3-AD48-88F4-DA444FE1AB56}"/>
              </a:ext>
            </a:extLst>
          </p:cNvPr>
          <p:cNvSpPr/>
          <p:nvPr/>
        </p:nvSpPr>
        <p:spPr>
          <a:xfrm>
            <a:off x="10047203" y="4084799"/>
            <a:ext cx="365760" cy="38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sp>
        <p:nvSpPr>
          <p:cNvPr id="46" name="Rectangle 45">
            <a:extLst>
              <a:ext uri="{FF2B5EF4-FFF2-40B4-BE49-F238E27FC236}">
                <a16:creationId xmlns:a16="http://schemas.microsoft.com/office/drawing/2014/main" id="{36CD14EE-26BB-8449-B293-DE028A00C481}"/>
              </a:ext>
            </a:extLst>
          </p:cNvPr>
          <p:cNvSpPr/>
          <p:nvPr/>
        </p:nvSpPr>
        <p:spPr>
          <a:xfrm>
            <a:off x="10544324" y="4024461"/>
            <a:ext cx="294115" cy="38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dirty="0">
              <a:latin typeface="Avenir Book" panose="02000503020000020003" pitchFamily="2" charset="0"/>
            </a:endParaRPr>
          </a:p>
        </p:txBody>
      </p:sp>
      <p:sp>
        <p:nvSpPr>
          <p:cNvPr id="47" name="Rectangle 46">
            <a:extLst>
              <a:ext uri="{FF2B5EF4-FFF2-40B4-BE49-F238E27FC236}">
                <a16:creationId xmlns:a16="http://schemas.microsoft.com/office/drawing/2014/main" id="{16C3CCC5-ED87-9A4C-A7AB-16E9D9BB3EF5}"/>
              </a:ext>
            </a:extLst>
          </p:cNvPr>
          <p:cNvSpPr/>
          <p:nvPr/>
        </p:nvSpPr>
        <p:spPr>
          <a:xfrm>
            <a:off x="10871226" y="4131595"/>
            <a:ext cx="157558" cy="1567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sp>
        <p:nvSpPr>
          <p:cNvPr id="48" name="Rectangle 47">
            <a:extLst>
              <a:ext uri="{FF2B5EF4-FFF2-40B4-BE49-F238E27FC236}">
                <a16:creationId xmlns:a16="http://schemas.microsoft.com/office/drawing/2014/main" id="{1C1590B8-7248-DB49-8BF2-7858A174DF80}"/>
              </a:ext>
            </a:extLst>
          </p:cNvPr>
          <p:cNvSpPr/>
          <p:nvPr/>
        </p:nvSpPr>
        <p:spPr>
          <a:xfrm>
            <a:off x="11358782" y="4135327"/>
            <a:ext cx="365760" cy="387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sp>
        <p:nvSpPr>
          <p:cNvPr id="49" name="Rectangle 48">
            <a:extLst>
              <a:ext uri="{FF2B5EF4-FFF2-40B4-BE49-F238E27FC236}">
                <a16:creationId xmlns:a16="http://schemas.microsoft.com/office/drawing/2014/main" id="{D2629506-A3AD-A947-A1AC-FA1D5F273711}"/>
              </a:ext>
            </a:extLst>
          </p:cNvPr>
          <p:cNvSpPr/>
          <p:nvPr/>
        </p:nvSpPr>
        <p:spPr>
          <a:xfrm>
            <a:off x="11191818" y="4384174"/>
            <a:ext cx="188799" cy="2176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sp>
        <p:nvSpPr>
          <p:cNvPr id="50" name="TextBox 49">
            <a:extLst>
              <a:ext uri="{FF2B5EF4-FFF2-40B4-BE49-F238E27FC236}">
                <a16:creationId xmlns:a16="http://schemas.microsoft.com/office/drawing/2014/main" id="{F0C8C4D9-B842-744D-B835-4A5E66A2D503}"/>
              </a:ext>
            </a:extLst>
          </p:cNvPr>
          <p:cNvSpPr txBox="1"/>
          <p:nvPr/>
        </p:nvSpPr>
        <p:spPr>
          <a:xfrm>
            <a:off x="7737375" y="5565954"/>
            <a:ext cx="2302565" cy="369332"/>
          </a:xfrm>
          <a:prstGeom prst="rect">
            <a:avLst/>
          </a:prstGeom>
          <a:noFill/>
        </p:spPr>
        <p:txBody>
          <a:bodyPr wrap="square" rtlCol="0">
            <a:spAutoFit/>
          </a:bodyPr>
          <a:lstStyle/>
          <a:p>
            <a:r>
              <a:rPr lang="en-TH" dirty="0">
                <a:latin typeface="Avenir Book" panose="02000503020000020003" pitchFamily="2" charset="0"/>
              </a:rPr>
              <a:t>Object detection</a:t>
            </a:r>
          </a:p>
        </p:txBody>
      </p:sp>
    </p:spTree>
    <p:extLst>
      <p:ext uri="{BB962C8B-B14F-4D97-AF65-F5344CB8AC3E}">
        <p14:creationId xmlns:p14="http://schemas.microsoft.com/office/powerpoint/2010/main" val="2622939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569852" y="320675"/>
            <a:ext cx="11182258" cy="1325563"/>
          </a:xfrm>
        </p:spPr>
        <p:txBody>
          <a:bodyPr>
            <a:normAutofit/>
          </a:bodyPr>
          <a:lstStyle/>
          <a:p>
            <a:pPr>
              <a:spcBef>
                <a:spcPts val="600"/>
              </a:spcBef>
              <a:spcAft>
                <a:spcPts val="600"/>
              </a:spcAft>
            </a:pPr>
            <a:r>
              <a:rPr lang="en-TH" dirty="0">
                <a:latin typeface="Avenir Book" panose="02000503020000020003" pitchFamily="2" charset="0"/>
              </a:rPr>
              <a:t>Analysis (2)</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BF837D7-54DA-C246-AD0F-0BEBECF7F55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09664" y="1654358"/>
            <a:ext cx="3615444" cy="2438671"/>
          </a:xfrm>
          <a:prstGeom prst="rect">
            <a:avLst/>
          </a:prstGeom>
        </p:spPr>
      </p:pic>
      <p:sp>
        <p:nvSpPr>
          <p:cNvPr id="15" name="TextBox 14">
            <a:extLst>
              <a:ext uri="{FF2B5EF4-FFF2-40B4-BE49-F238E27FC236}">
                <a16:creationId xmlns:a16="http://schemas.microsoft.com/office/drawing/2014/main" id="{4C2A4207-114C-4743-AA3B-07FD9B1655D5}"/>
              </a:ext>
            </a:extLst>
          </p:cNvPr>
          <p:cNvSpPr txBox="1"/>
          <p:nvPr/>
        </p:nvSpPr>
        <p:spPr>
          <a:xfrm>
            <a:off x="309664" y="4222794"/>
            <a:ext cx="3446585" cy="1754326"/>
          </a:xfrm>
          <a:prstGeom prst="rect">
            <a:avLst/>
          </a:prstGeom>
          <a:noFill/>
        </p:spPr>
        <p:txBody>
          <a:bodyPr wrap="square" rtlCol="0">
            <a:spAutoFit/>
          </a:bodyPr>
          <a:lstStyle/>
          <a:p>
            <a:r>
              <a:rPr lang="en-TH" b="1" dirty="0">
                <a:latin typeface="Avenir Book" panose="02000503020000020003" pitchFamily="2" charset="0"/>
              </a:rPr>
              <a:t>There is a large yellow metallic object; is it the same shape as the green thing that is behind the large gray shiny object?</a:t>
            </a:r>
          </a:p>
          <a:p>
            <a:r>
              <a:rPr lang="en-TH" dirty="0">
                <a:latin typeface="Avenir Book" panose="02000503020000020003" pitchFamily="2" charset="0"/>
              </a:rPr>
              <a:t>Answer: no</a:t>
            </a:r>
          </a:p>
          <a:p>
            <a:r>
              <a:rPr lang="en-TH" dirty="0">
                <a:latin typeface="Avenir Book" panose="02000503020000020003" pitchFamily="2" charset="0"/>
              </a:rPr>
              <a:t>Prediction: no</a:t>
            </a:r>
          </a:p>
        </p:txBody>
      </p:sp>
      <p:pic>
        <p:nvPicPr>
          <p:cNvPr id="16" name="Picture 15">
            <a:extLst>
              <a:ext uri="{FF2B5EF4-FFF2-40B4-BE49-F238E27FC236}">
                <a16:creationId xmlns:a16="http://schemas.microsoft.com/office/drawing/2014/main" id="{89C031F9-62B1-6647-A925-0349BD75763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40894" y="1180162"/>
            <a:ext cx="8215860" cy="5477240"/>
          </a:xfrm>
          <a:prstGeom prst="rect">
            <a:avLst/>
          </a:prstGeom>
        </p:spPr>
      </p:pic>
    </p:spTree>
    <p:extLst>
      <p:ext uri="{BB962C8B-B14F-4D97-AF65-F5344CB8AC3E}">
        <p14:creationId xmlns:p14="http://schemas.microsoft.com/office/powerpoint/2010/main" val="3202396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Analysis Summary</a:t>
            </a:r>
          </a:p>
        </p:txBody>
      </p:sp>
      <p:sp>
        <p:nvSpPr>
          <p:cNvPr id="8" name="Content Placeholder 2">
            <a:extLst>
              <a:ext uri="{FF2B5EF4-FFF2-40B4-BE49-F238E27FC236}">
                <a16:creationId xmlns:a16="http://schemas.microsoft.com/office/drawing/2014/main" id="{E878E86F-D484-CD44-A600-68D3E659F44C}"/>
              </a:ext>
            </a:extLst>
          </p:cNvPr>
          <p:cNvSpPr>
            <a:spLocks noGrp="1"/>
          </p:cNvSpPr>
          <p:nvPr>
            <p:ph idx="1"/>
          </p:nvPr>
        </p:nvSpPr>
        <p:spPr>
          <a:xfrm>
            <a:off x="838200" y="2062189"/>
            <a:ext cx="10515600" cy="4114774"/>
          </a:xfrm>
        </p:spPr>
        <p:txBody>
          <a:bodyPr>
            <a:normAutofit/>
          </a:bodyPr>
          <a:lstStyle/>
          <a:p>
            <a:r>
              <a:rPr lang="en-GB" sz="2400" dirty="0">
                <a:latin typeface="Avenir Book" panose="02000503020000020003" pitchFamily="2" charset="0"/>
              </a:rPr>
              <a:t>In the first layer of visual attention, the model tends to look at the overall picture.</a:t>
            </a:r>
          </a:p>
          <a:p>
            <a:r>
              <a:rPr lang="en-GB" sz="2400" dirty="0">
                <a:latin typeface="Avenir Book" panose="02000503020000020003" pitchFamily="2" charset="0"/>
              </a:rPr>
              <a:t>It is able to learn the concept of spatial relation (left, right, in front, behind)</a:t>
            </a:r>
          </a:p>
          <a:p>
            <a:r>
              <a:rPr lang="en-GB" sz="2400" dirty="0">
                <a:latin typeface="Avenir Book" panose="02000503020000020003" pitchFamily="2" charset="0"/>
              </a:rPr>
              <a:t>It can also focus on multiple objects with the same attribute at the same time.</a:t>
            </a:r>
          </a:p>
          <a:p>
            <a:r>
              <a:rPr lang="en-GB" sz="2400" dirty="0">
                <a:latin typeface="Avenir Book" panose="02000503020000020003" pitchFamily="2" charset="0"/>
              </a:rPr>
              <a:t>It is adaptable to different difficulty level of question and image.</a:t>
            </a:r>
            <a:endParaRPr lang="en-TH" sz="2400" dirty="0">
              <a:latin typeface="Avenir Book" panose="02000503020000020003" pitchFamily="2" charset="0"/>
            </a:endParaRPr>
          </a:p>
        </p:txBody>
      </p:sp>
    </p:spTree>
    <p:extLst>
      <p:ext uri="{BB962C8B-B14F-4D97-AF65-F5344CB8AC3E}">
        <p14:creationId xmlns:p14="http://schemas.microsoft.com/office/powerpoint/2010/main" val="3541069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439890" y="233588"/>
            <a:ext cx="11182258" cy="1325563"/>
          </a:xfrm>
        </p:spPr>
        <p:txBody>
          <a:bodyPr>
            <a:normAutofit/>
          </a:bodyPr>
          <a:lstStyle/>
          <a:p>
            <a:pPr>
              <a:spcBef>
                <a:spcPts val="600"/>
              </a:spcBef>
              <a:spcAft>
                <a:spcPts val="600"/>
              </a:spcAft>
            </a:pPr>
            <a:r>
              <a:rPr lang="en-TH" dirty="0">
                <a:latin typeface="Avenir Book" panose="02000503020000020003" pitchFamily="2" charset="0"/>
              </a:rPr>
              <a:t>Error Analysis</a:t>
            </a:r>
          </a:p>
        </p:txBody>
      </p:sp>
      <p:sp>
        <p:nvSpPr>
          <p:cNvPr id="34" name="Rectangle 33">
            <a:extLst>
              <a:ext uri="{FF2B5EF4-FFF2-40B4-BE49-F238E27FC236}">
                <a16:creationId xmlns:a16="http://schemas.microsoft.com/office/drawing/2014/main" id="{6D19922F-AD68-4E94-85E8-0AA44A1B1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A2865F2-76FF-A040-8601-F93032D5C50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4516" y="732807"/>
            <a:ext cx="8045828" cy="6034371"/>
          </a:xfrm>
          <a:prstGeom prst="rect">
            <a:avLst/>
          </a:prstGeom>
        </p:spPr>
      </p:pic>
      <p:pic>
        <p:nvPicPr>
          <p:cNvPr id="10" name="Picture 9">
            <a:extLst>
              <a:ext uri="{FF2B5EF4-FFF2-40B4-BE49-F238E27FC236}">
                <a16:creationId xmlns:a16="http://schemas.microsoft.com/office/drawing/2014/main" id="{330BFA96-5D9D-0F48-9293-CD9738FBF39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39890" y="1559151"/>
            <a:ext cx="3510643" cy="2320744"/>
          </a:xfrm>
          <a:prstGeom prst="rect">
            <a:avLst/>
          </a:prstGeom>
        </p:spPr>
      </p:pic>
      <p:sp>
        <p:nvSpPr>
          <p:cNvPr id="11" name="TextBox 10">
            <a:extLst>
              <a:ext uri="{FF2B5EF4-FFF2-40B4-BE49-F238E27FC236}">
                <a16:creationId xmlns:a16="http://schemas.microsoft.com/office/drawing/2014/main" id="{780E51C5-CFCF-604F-AF15-34E84549560C}"/>
              </a:ext>
            </a:extLst>
          </p:cNvPr>
          <p:cNvSpPr txBox="1"/>
          <p:nvPr/>
        </p:nvSpPr>
        <p:spPr>
          <a:xfrm>
            <a:off x="439891" y="4450353"/>
            <a:ext cx="3510643" cy="1477328"/>
          </a:xfrm>
          <a:prstGeom prst="rect">
            <a:avLst/>
          </a:prstGeom>
          <a:noFill/>
        </p:spPr>
        <p:txBody>
          <a:bodyPr wrap="square" rtlCol="0">
            <a:spAutoFit/>
          </a:bodyPr>
          <a:lstStyle/>
          <a:p>
            <a:r>
              <a:rPr lang="en-TH" b="1" dirty="0">
                <a:latin typeface="Avenir Book" panose="02000503020000020003" pitchFamily="2" charset="0"/>
              </a:rPr>
              <a:t>What number of objects are the same color as the tiny metal cylinder?</a:t>
            </a:r>
          </a:p>
          <a:p>
            <a:r>
              <a:rPr lang="en-TH" dirty="0">
                <a:latin typeface="Avenir Book" panose="02000503020000020003" pitchFamily="2" charset="0"/>
              </a:rPr>
              <a:t>Answer: 2</a:t>
            </a:r>
          </a:p>
          <a:p>
            <a:r>
              <a:rPr lang="en-TH" dirty="0">
                <a:latin typeface="Avenir Book" panose="02000503020000020003" pitchFamily="2" charset="0"/>
              </a:rPr>
              <a:t>Prediction: 1</a:t>
            </a:r>
          </a:p>
        </p:txBody>
      </p:sp>
    </p:spTree>
    <p:extLst>
      <p:ext uri="{BB962C8B-B14F-4D97-AF65-F5344CB8AC3E}">
        <p14:creationId xmlns:p14="http://schemas.microsoft.com/office/powerpoint/2010/main" val="17271128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Conclusion</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E878E86F-D484-CD44-A600-68D3E659F44C}"/>
              </a:ext>
            </a:extLst>
          </p:cNvPr>
          <p:cNvSpPr>
            <a:spLocks noGrp="1"/>
          </p:cNvSpPr>
          <p:nvPr>
            <p:ph idx="1"/>
          </p:nvPr>
        </p:nvSpPr>
        <p:spPr>
          <a:xfrm>
            <a:off x="838200" y="2062189"/>
            <a:ext cx="10515600" cy="4114774"/>
          </a:xfrm>
        </p:spPr>
        <p:txBody>
          <a:bodyPr>
            <a:normAutofit/>
          </a:bodyPr>
          <a:lstStyle/>
          <a:p>
            <a:pPr lvl="0">
              <a:spcBef>
                <a:spcPts val="600"/>
              </a:spcBef>
              <a:spcAft>
                <a:spcPts val="600"/>
              </a:spcAft>
            </a:pPr>
            <a:r>
              <a:rPr lang="en-GB" sz="2400" dirty="0">
                <a:solidFill>
                  <a:prstClr val="black"/>
                </a:solidFill>
                <a:latin typeface="Avenir Book" panose="02000503020000020003" pitchFamily="2" charset="0"/>
              </a:rPr>
              <a:t>Visualisations show that the model learns to look around the image, and iteratively focus on relevant objects.</a:t>
            </a:r>
          </a:p>
          <a:p>
            <a:pPr marL="0" lvl="0">
              <a:spcBef>
                <a:spcPts val="600"/>
              </a:spcBef>
              <a:spcAft>
                <a:spcPts val="600"/>
              </a:spcAft>
            </a:pPr>
            <a:r>
              <a:rPr lang="en-GB" sz="2400" dirty="0">
                <a:solidFill>
                  <a:prstClr val="black"/>
                </a:solidFill>
                <a:latin typeface="Avenir Book" panose="02000503020000020003" pitchFamily="2" charset="0"/>
              </a:rPr>
              <a:t>Shown one effective way to adapt the Transformer architecture for  multimodal supervised learning.</a:t>
            </a:r>
          </a:p>
        </p:txBody>
      </p:sp>
    </p:spTree>
    <p:extLst>
      <p:ext uri="{BB962C8B-B14F-4D97-AF65-F5344CB8AC3E}">
        <p14:creationId xmlns:p14="http://schemas.microsoft.com/office/powerpoint/2010/main" val="10089906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Overview</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Content Placeholder 18">
            <a:extLst>
              <a:ext uri="{FF2B5EF4-FFF2-40B4-BE49-F238E27FC236}">
                <a16:creationId xmlns:a16="http://schemas.microsoft.com/office/drawing/2014/main" id="{5DD72A1F-2357-504F-B9B5-2A15E4FA5506}"/>
              </a:ext>
            </a:extLst>
          </p:cNvPr>
          <p:cNvSpPr>
            <a:spLocks noGrp="1"/>
          </p:cNvSpPr>
          <p:nvPr>
            <p:ph idx="1"/>
          </p:nvPr>
        </p:nvSpPr>
        <p:spPr>
          <a:xfrm>
            <a:off x="835731" y="2024781"/>
            <a:ext cx="3675744" cy="4165487"/>
          </a:xfrm>
        </p:spPr>
        <p:txBody>
          <a:bodyPr/>
          <a:lstStyle/>
          <a:p>
            <a:pPr marL="0" lvl="0" indent="0">
              <a:lnSpc>
                <a:spcPct val="100000"/>
              </a:lnSpc>
              <a:spcBef>
                <a:spcPts val="0"/>
              </a:spcBef>
              <a:buNone/>
            </a:pPr>
            <a:r>
              <a:rPr lang="en-TH" sz="1800" b="1" dirty="0">
                <a:solidFill>
                  <a:prstClr val="black"/>
                </a:solidFill>
                <a:latin typeface="Avenir Book" panose="02000503020000020003" pitchFamily="2" charset="0"/>
              </a:rPr>
              <a:t>Visual Question Answering (VQA)</a:t>
            </a: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b="1" dirty="0">
              <a:solidFill>
                <a:prstClr val="black"/>
              </a:solidFill>
              <a:latin typeface="Avenir Book" panose="02000503020000020003" pitchFamily="2" charset="0"/>
            </a:endParaRPr>
          </a:p>
          <a:p>
            <a:pPr marL="0" lvl="0" indent="0">
              <a:lnSpc>
                <a:spcPct val="100000"/>
              </a:lnSpc>
              <a:spcBef>
                <a:spcPts val="0"/>
              </a:spcBef>
              <a:buNone/>
            </a:pPr>
            <a:endParaRPr lang="en-TH" sz="1800" dirty="0">
              <a:solidFill>
                <a:prstClr val="black"/>
              </a:solidFill>
              <a:latin typeface="Avenir Book" panose="02000503020000020003" pitchFamily="2" charset="0"/>
            </a:endParaRPr>
          </a:p>
          <a:p>
            <a:pPr marL="0" lvl="0" indent="0">
              <a:lnSpc>
                <a:spcPct val="100000"/>
              </a:lnSpc>
              <a:spcBef>
                <a:spcPts val="0"/>
              </a:spcBef>
              <a:buNone/>
            </a:pPr>
            <a:endParaRPr lang="en-TH" sz="1800" dirty="0">
              <a:solidFill>
                <a:prstClr val="black"/>
              </a:solidFill>
              <a:latin typeface="Avenir Book" panose="02000503020000020003" pitchFamily="2" charset="0"/>
            </a:endParaRPr>
          </a:p>
          <a:p>
            <a:pPr marL="0" lvl="0" indent="0">
              <a:lnSpc>
                <a:spcPct val="100000"/>
              </a:lnSpc>
              <a:spcBef>
                <a:spcPts val="0"/>
              </a:spcBef>
              <a:buNone/>
            </a:pPr>
            <a:endParaRPr lang="en-TH" sz="1800" dirty="0">
              <a:solidFill>
                <a:prstClr val="black"/>
              </a:solidFill>
              <a:latin typeface="Avenir Book" panose="02000503020000020003" pitchFamily="2" charset="0"/>
            </a:endParaRPr>
          </a:p>
          <a:p>
            <a:r>
              <a:rPr lang="en-TH" sz="1800" dirty="0">
                <a:latin typeface="Avenir Book" panose="02000503020000020003" pitchFamily="2" charset="0"/>
              </a:rPr>
              <a:t>What colour are her eyes?</a:t>
            </a:r>
          </a:p>
          <a:p>
            <a:r>
              <a:rPr lang="en-TH" sz="1800" dirty="0">
                <a:latin typeface="Avenir Book" panose="02000503020000020003" pitchFamily="2" charset="0"/>
              </a:rPr>
              <a:t>What is the mustache made of?</a:t>
            </a:r>
            <a:endParaRPr lang="en-TH" sz="1800" dirty="0">
              <a:solidFill>
                <a:prstClr val="black"/>
              </a:solidFill>
              <a:latin typeface="Avenir Book" panose="02000503020000020003" pitchFamily="2" charset="0"/>
            </a:endParaRPr>
          </a:p>
          <a:p>
            <a:pPr marL="0" indent="0">
              <a:buNone/>
            </a:pPr>
            <a:endParaRPr lang="en-TH" dirty="0"/>
          </a:p>
        </p:txBody>
      </p:sp>
      <p:pic>
        <p:nvPicPr>
          <p:cNvPr id="22" name="Picture 21">
            <a:extLst>
              <a:ext uri="{FF2B5EF4-FFF2-40B4-BE49-F238E27FC236}">
                <a16:creationId xmlns:a16="http://schemas.microsoft.com/office/drawing/2014/main" id="{16328425-A664-F647-B6BC-5A7F9B9C3B4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3484" y="2538876"/>
            <a:ext cx="3488793" cy="2267790"/>
          </a:xfrm>
          <a:prstGeom prst="rect">
            <a:avLst/>
          </a:prstGeom>
        </p:spPr>
      </p:pic>
      <p:sp>
        <p:nvSpPr>
          <p:cNvPr id="23" name="Content Placeholder 18">
            <a:extLst>
              <a:ext uri="{FF2B5EF4-FFF2-40B4-BE49-F238E27FC236}">
                <a16:creationId xmlns:a16="http://schemas.microsoft.com/office/drawing/2014/main" id="{5083F3E3-FB90-0A47-9438-6D60348135F7}"/>
              </a:ext>
            </a:extLst>
          </p:cNvPr>
          <p:cNvSpPr txBox="1">
            <a:spLocks/>
          </p:cNvSpPr>
          <p:nvPr/>
        </p:nvSpPr>
        <p:spPr>
          <a:xfrm>
            <a:off x="4539228" y="2009057"/>
            <a:ext cx="3675744" cy="4165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Font typeface="Arial" panose="020B0604020202020204" pitchFamily="34" charset="0"/>
              <a:buNone/>
            </a:pPr>
            <a:r>
              <a:rPr lang="en-TH" sz="1800" b="1" dirty="0">
                <a:solidFill>
                  <a:prstClr val="black"/>
                </a:solidFill>
                <a:latin typeface="Avenir Book" panose="02000503020000020003" pitchFamily="2" charset="0"/>
              </a:rPr>
              <a:t>Visual Reasoning</a:t>
            </a: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b="1"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dirty="0">
              <a:solidFill>
                <a:prstClr val="black"/>
              </a:solidFill>
              <a:latin typeface="Avenir Book" panose="02000503020000020003" pitchFamily="2" charset="0"/>
            </a:endParaRPr>
          </a:p>
          <a:p>
            <a:pPr marL="0" indent="0">
              <a:lnSpc>
                <a:spcPct val="100000"/>
              </a:lnSpc>
              <a:spcBef>
                <a:spcPts val="0"/>
              </a:spcBef>
              <a:buFont typeface="Arial" panose="020B0604020202020204" pitchFamily="34" charset="0"/>
              <a:buNone/>
            </a:pPr>
            <a:endParaRPr lang="en-TH" sz="1800" dirty="0">
              <a:solidFill>
                <a:prstClr val="black"/>
              </a:solidFill>
              <a:latin typeface="Avenir Book" panose="02000503020000020003" pitchFamily="2" charset="0"/>
            </a:endParaRPr>
          </a:p>
          <a:p>
            <a:r>
              <a:rPr lang="en-TH" sz="1800" dirty="0">
                <a:latin typeface="Avenir Book" panose="02000503020000020003" pitchFamily="2" charset="0"/>
              </a:rPr>
              <a:t>Is there any fruit to the left of the tray the cup is on top of?</a:t>
            </a:r>
          </a:p>
          <a:p>
            <a:r>
              <a:rPr lang="en-TH" sz="1800" dirty="0">
                <a:latin typeface="Avenir Book" panose="02000503020000020003" pitchFamily="2" charset="0"/>
              </a:rPr>
              <a:t>Are the napkin and the cup the same colour?</a:t>
            </a:r>
          </a:p>
          <a:p>
            <a:pPr marL="0" indent="0">
              <a:buFont typeface="Arial" panose="020B0604020202020204" pitchFamily="34" charset="0"/>
              <a:buNone/>
            </a:pPr>
            <a:endParaRPr lang="en-TH" dirty="0"/>
          </a:p>
        </p:txBody>
      </p:sp>
      <p:sp>
        <p:nvSpPr>
          <p:cNvPr id="24" name="Content Placeholder 18">
            <a:extLst>
              <a:ext uri="{FF2B5EF4-FFF2-40B4-BE49-F238E27FC236}">
                <a16:creationId xmlns:a16="http://schemas.microsoft.com/office/drawing/2014/main" id="{C18A1AF7-6FB3-374D-A1FC-1190904D668A}"/>
              </a:ext>
            </a:extLst>
          </p:cNvPr>
          <p:cNvSpPr txBox="1">
            <a:spLocks/>
          </p:cNvSpPr>
          <p:nvPr/>
        </p:nvSpPr>
        <p:spPr>
          <a:xfrm>
            <a:off x="7958611" y="1933600"/>
            <a:ext cx="3675744" cy="41654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TH" dirty="0"/>
          </a:p>
        </p:txBody>
      </p:sp>
      <p:pic>
        <p:nvPicPr>
          <p:cNvPr id="25" name="Picture 24">
            <a:extLst>
              <a:ext uri="{FF2B5EF4-FFF2-40B4-BE49-F238E27FC236}">
                <a16:creationId xmlns:a16="http://schemas.microsoft.com/office/drawing/2014/main" id="{7524ED74-2FD4-DB48-8C94-9FF41A0E82A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4274" y="2512319"/>
            <a:ext cx="3217099" cy="2294347"/>
          </a:xfrm>
          <a:prstGeom prst="rect">
            <a:avLst/>
          </a:prstGeom>
        </p:spPr>
      </p:pic>
      <p:graphicFrame>
        <p:nvGraphicFramePr>
          <p:cNvPr id="29" name="Diagram 28">
            <a:extLst>
              <a:ext uri="{FF2B5EF4-FFF2-40B4-BE49-F238E27FC236}">
                <a16:creationId xmlns:a16="http://schemas.microsoft.com/office/drawing/2014/main" id="{89B5142D-67BE-AF4F-96E6-8BB4A7153D62}"/>
              </a:ext>
            </a:extLst>
          </p:cNvPr>
          <p:cNvGraphicFramePr/>
          <p:nvPr>
            <p:extLst>
              <p:ext uri="{D42A27DB-BD31-4B8C-83A1-F6EECF244321}">
                <p14:modId xmlns:p14="http://schemas.microsoft.com/office/powerpoint/2010/main" val="2043616413"/>
              </p:ext>
            </p:extLst>
          </p:nvPr>
        </p:nvGraphicFramePr>
        <p:xfrm>
          <a:off x="8290784" y="2090730"/>
          <a:ext cx="3056920" cy="294243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0" name="TextBox 29">
            <a:extLst>
              <a:ext uri="{FF2B5EF4-FFF2-40B4-BE49-F238E27FC236}">
                <a16:creationId xmlns:a16="http://schemas.microsoft.com/office/drawing/2014/main" id="{77D2D596-3C86-7A49-9CA2-5AD6B4F6C594}"/>
              </a:ext>
            </a:extLst>
          </p:cNvPr>
          <p:cNvSpPr txBox="1"/>
          <p:nvPr/>
        </p:nvSpPr>
        <p:spPr>
          <a:xfrm>
            <a:off x="8564730" y="5729755"/>
            <a:ext cx="2463507" cy="369332"/>
          </a:xfrm>
          <a:prstGeom prst="rect">
            <a:avLst/>
          </a:prstGeom>
          <a:noFill/>
        </p:spPr>
        <p:txBody>
          <a:bodyPr wrap="square" rtlCol="0">
            <a:spAutoFit/>
          </a:bodyPr>
          <a:lstStyle/>
          <a:p>
            <a:r>
              <a:rPr lang="en-TH" dirty="0">
                <a:latin typeface="Avenir Book" panose="02000503020000020003" pitchFamily="2" charset="0"/>
              </a:rPr>
              <a:t>VQA/ visual reasoning</a:t>
            </a:r>
          </a:p>
        </p:txBody>
      </p:sp>
      <p:cxnSp>
        <p:nvCxnSpPr>
          <p:cNvPr id="31" name="Straight Arrow Connector 30">
            <a:extLst>
              <a:ext uri="{FF2B5EF4-FFF2-40B4-BE49-F238E27FC236}">
                <a16:creationId xmlns:a16="http://schemas.microsoft.com/office/drawing/2014/main" id="{68313CC4-7496-C546-9C0B-EA5683512A76}"/>
              </a:ext>
            </a:extLst>
          </p:cNvPr>
          <p:cNvCxnSpPr>
            <a:stCxn id="30" idx="0"/>
          </p:cNvCxnSpPr>
          <p:nvPr/>
        </p:nvCxnSpPr>
        <p:spPr>
          <a:xfrm flipV="1">
            <a:off x="9796484" y="3729342"/>
            <a:ext cx="22760" cy="20004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545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Aims and Objectives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Content Placeholder 2">
            <a:extLst>
              <a:ext uri="{FF2B5EF4-FFF2-40B4-BE49-F238E27FC236}">
                <a16:creationId xmlns:a16="http://schemas.microsoft.com/office/drawing/2014/main" id="{AD7A6471-ECC0-7045-ABF0-F416C4D0EF43}"/>
              </a:ext>
            </a:extLst>
          </p:cNvPr>
          <p:cNvSpPr>
            <a:spLocks noGrp="1"/>
          </p:cNvSpPr>
          <p:nvPr>
            <p:ph idx="1"/>
          </p:nvPr>
        </p:nvSpPr>
        <p:spPr>
          <a:xfrm>
            <a:off x="838200" y="2079741"/>
            <a:ext cx="10515600" cy="4097222"/>
          </a:xfrm>
        </p:spPr>
        <p:txBody>
          <a:bodyPr>
            <a:normAutofit fontScale="85000" lnSpcReduction="20000"/>
          </a:bodyPr>
          <a:lstStyle/>
          <a:p>
            <a:pPr marL="0" indent="0">
              <a:lnSpc>
                <a:spcPct val="120000"/>
              </a:lnSpc>
              <a:spcBef>
                <a:spcPts val="600"/>
              </a:spcBef>
              <a:spcAft>
                <a:spcPts val="600"/>
              </a:spcAft>
              <a:buNone/>
            </a:pPr>
            <a:r>
              <a:rPr lang="en-TH" dirty="0">
                <a:latin typeface="Avenir Book" panose="02000503020000020003" pitchFamily="2" charset="0"/>
              </a:rPr>
              <a:t>Objectives</a:t>
            </a:r>
          </a:p>
          <a:p>
            <a:pPr>
              <a:lnSpc>
                <a:spcPct val="120000"/>
              </a:lnSpc>
              <a:spcBef>
                <a:spcPts val="600"/>
              </a:spcBef>
              <a:spcAft>
                <a:spcPts val="600"/>
              </a:spcAft>
            </a:pPr>
            <a:r>
              <a:rPr lang="en-TH" dirty="0">
                <a:latin typeface="Avenir Book" panose="02000503020000020003" pitchFamily="2" charset="0"/>
              </a:rPr>
              <a:t>Study </a:t>
            </a:r>
            <a:r>
              <a:rPr lang="en-GB" dirty="0">
                <a:latin typeface="Avenir Book" panose="02000503020000020003" pitchFamily="2" charset="0"/>
              </a:rPr>
              <a:t>existing deep learning models for VQA and visual reasoning</a:t>
            </a:r>
          </a:p>
          <a:p>
            <a:pPr>
              <a:lnSpc>
                <a:spcPct val="120000"/>
              </a:lnSpc>
              <a:spcBef>
                <a:spcPts val="600"/>
              </a:spcBef>
              <a:spcAft>
                <a:spcPts val="600"/>
              </a:spcAft>
            </a:pPr>
            <a:r>
              <a:rPr lang="en-GB" dirty="0">
                <a:latin typeface="Avenir Book" panose="02000503020000020003" pitchFamily="2" charset="0"/>
              </a:rPr>
              <a:t>Explore recent approaches which extend the reasoning capabilities of artificial neural networks</a:t>
            </a:r>
          </a:p>
          <a:p>
            <a:pPr>
              <a:lnSpc>
                <a:spcPct val="120000"/>
              </a:lnSpc>
              <a:spcBef>
                <a:spcPts val="600"/>
              </a:spcBef>
              <a:spcAft>
                <a:spcPts val="600"/>
              </a:spcAft>
            </a:pPr>
            <a:endParaRPr lang="en-GB" dirty="0">
              <a:latin typeface="Avenir Book" panose="02000503020000020003" pitchFamily="2" charset="0"/>
            </a:endParaRPr>
          </a:p>
          <a:p>
            <a:pPr marL="0" indent="0">
              <a:lnSpc>
                <a:spcPct val="120000"/>
              </a:lnSpc>
              <a:spcBef>
                <a:spcPts val="600"/>
              </a:spcBef>
              <a:spcAft>
                <a:spcPts val="600"/>
              </a:spcAft>
              <a:buNone/>
            </a:pPr>
            <a:r>
              <a:rPr lang="en-GB" dirty="0">
                <a:latin typeface="Avenir Book" panose="02000503020000020003" pitchFamily="2" charset="0"/>
              </a:rPr>
              <a:t>Aim</a:t>
            </a:r>
          </a:p>
          <a:p>
            <a:pPr>
              <a:lnSpc>
                <a:spcPct val="120000"/>
              </a:lnSpc>
              <a:spcBef>
                <a:spcPts val="600"/>
              </a:spcBef>
              <a:spcAft>
                <a:spcPts val="600"/>
              </a:spcAft>
            </a:pPr>
            <a:r>
              <a:rPr lang="en-GB" dirty="0">
                <a:latin typeface="Avenir Book" panose="02000503020000020003" pitchFamily="2" charset="0"/>
              </a:rPr>
              <a:t>Develop a new VQA model based on Transformer architecture</a:t>
            </a:r>
          </a:p>
          <a:p>
            <a:pPr lvl="1">
              <a:lnSpc>
                <a:spcPct val="120000"/>
              </a:lnSpc>
              <a:spcBef>
                <a:spcPts val="600"/>
              </a:spcBef>
              <a:spcAft>
                <a:spcPts val="600"/>
              </a:spcAft>
            </a:pPr>
            <a:r>
              <a:rPr lang="en-GB" dirty="0">
                <a:latin typeface="Avenir Book" panose="02000503020000020003" pitchFamily="2" charset="0"/>
              </a:rPr>
              <a:t>Utilising self-attention and co-attention mechanism</a:t>
            </a:r>
          </a:p>
          <a:p>
            <a:pPr>
              <a:lnSpc>
                <a:spcPct val="120000"/>
              </a:lnSpc>
              <a:spcBef>
                <a:spcPts val="600"/>
              </a:spcBef>
              <a:spcAft>
                <a:spcPts val="600"/>
              </a:spcAft>
            </a:pPr>
            <a:endParaRPr lang="en-TH" dirty="0">
              <a:latin typeface="Avenir Book" panose="02000503020000020003" pitchFamily="2" charset="0"/>
            </a:endParaRPr>
          </a:p>
        </p:txBody>
      </p:sp>
    </p:spTree>
    <p:extLst>
      <p:ext uri="{BB962C8B-B14F-4D97-AF65-F5344CB8AC3E}">
        <p14:creationId xmlns:p14="http://schemas.microsoft.com/office/powerpoint/2010/main" val="13584720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Model Details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BBC32A2D-2F74-F742-89C2-3093CF68D817}"/>
              </a:ext>
            </a:extLst>
          </p:cNvPr>
          <p:cNvGrpSpPr/>
          <p:nvPr/>
        </p:nvGrpSpPr>
        <p:grpSpPr>
          <a:xfrm>
            <a:off x="1778070" y="1686769"/>
            <a:ext cx="8792933" cy="4953963"/>
            <a:chOff x="912778" y="464558"/>
            <a:chExt cx="10521980" cy="6137410"/>
          </a:xfrm>
        </p:grpSpPr>
        <p:pic>
          <p:nvPicPr>
            <p:cNvPr id="10" name="Picture 9">
              <a:extLst>
                <a:ext uri="{FF2B5EF4-FFF2-40B4-BE49-F238E27FC236}">
                  <a16:creationId xmlns:a16="http://schemas.microsoft.com/office/drawing/2014/main" id="{6AC45DDE-977E-4D4F-9310-212E64A894C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2778" y="716239"/>
              <a:ext cx="9824231" cy="3842366"/>
            </a:xfrm>
            <a:prstGeom prst="rect">
              <a:avLst/>
            </a:prstGeom>
          </p:spPr>
        </p:pic>
        <p:pic>
          <p:nvPicPr>
            <p:cNvPr id="12" name="Picture 11">
              <a:extLst>
                <a:ext uri="{FF2B5EF4-FFF2-40B4-BE49-F238E27FC236}">
                  <a16:creationId xmlns:a16="http://schemas.microsoft.com/office/drawing/2014/main" id="{182E269A-9AA4-DE41-9F65-C49E327438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70649" y="4327861"/>
              <a:ext cx="2642597" cy="2274107"/>
            </a:xfrm>
            <a:prstGeom prst="rect">
              <a:avLst/>
            </a:prstGeom>
          </p:spPr>
        </p:pic>
        <p:grpSp>
          <p:nvGrpSpPr>
            <p:cNvPr id="14" name="Group 13">
              <a:extLst>
                <a:ext uri="{FF2B5EF4-FFF2-40B4-BE49-F238E27FC236}">
                  <a16:creationId xmlns:a16="http://schemas.microsoft.com/office/drawing/2014/main" id="{1F98674A-D41A-0B4C-8BDF-A1B461976AC7}"/>
                </a:ext>
              </a:extLst>
            </p:cNvPr>
            <p:cNvGrpSpPr/>
            <p:nvPr/>
          </p:nvGrpSpPr>
          <p:grpSpPr>
            <a:xfrm>
              <a:off x="3792483" y="4339755"/>
              <a:ext cx="6020523" cy="2262213"/>
              <a:chOff x="3516922" y="4017523"/>
              <a:chExt cx="5852161" cy="2299897"/>
            </a:xfrm>
          </p:grpSpPr>
          <p:pic>
            <p:nvPicPr>
              <p:cNvPr id="15" name="Picture 14">
                <a:extLst>
                  <a:ext uri="{FF2B5EF4-FFF2-40B4-BE49-F238E27FC236}">
                    <a16:creationId xmlns:a16="http://schemas.microsoft.com/office/drawing/2014/main" id="{9872F641-9A7B-5342-AD71-B548FDD4E6D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28258" y="4074887"/>
                <a:ext cx="1164392" cy="2242533"/>
              </a:xfrm>
              <a:prstGeom prst="rect">
                <a:avLst/>
              </a:prstGeom>
            </p:spPr>
          </p:pic>
          <p:sp>
            <p:nvSpPr>
              <p:cNvPr id="16" name="Rounded Rectangular Callout 15">
                <a:extLst>
                  <a:ext uri="{FF2B5EF4-FFF2-40B4-BE49-F238E27FC236}">
                    <a16:creationId xmlns:a16="http://schemas.microsoft.com/office/drawing/2014/main" id="{CEE0271E-973B-C84C-9CC1-11472F4F45C4}"/>
                  </a:ext>
                </a:extLst>
              </p:cNvPr>
              <p:cNvSpPr/>
              <p:nvPr/>
            </p:nvSpPr>
            <p:spPr>
              <a:xfrm>
                <a:off x="3516922" y="4043313"/>
                <a:ext cx="2000543" cy="2274107"/>
              </a:xfrm>
              <a:prstGeom prst="wedgeRoundRectCallout">
                <a:avLst>
                  <a:gd name="adj1" fmla="val 49923"/>
                  <a:gd name="adj2" fmla="val -7729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sp>
            <p:nvSpPr>
              <p:cNvPr id="18" name="Rounded Rectangular Callout 17">
                <a:extLst>
                  <a:ext uri="{FF2B5EF4-FFF2-40B4-BE49-F238E27FC236}">
                    <a16:creationId xmlns:a16="http://schemas.microsoft.com/office/drawing/2014/main" id="{6CC9CE22-9E8B-6C4E-A482-70CC282ED166}"/>
                  </a:ext>
                </a:extLst>
              </p:cNvPr>
              <p:cNvSpPr/>
              <p:nvPr/>
            </p:nvSpPr>
            <p:spPr>
              <a:xfrm>
                <a:off x="6112997" y="4017523"/>
                <a:ext cx="3256086" cy="2299897"/>
              </a:xfrm>
              <a:prstGeom prst="wedgeRoundRectCallout">
                <a:avLst>
                  <a:gd name="adj1" fmla="val -35680"/>
                  <a:gd name="adj2" fmla="val -7357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latin typeface="Avenir Book" panose="02000503020000020003" pitchFamily="2" charset="0"/>
                </a:endParaRPr>
              </a:p>
            </p:txBody>
          </p:sp>
        </p:grpSp>
        <p:sp>
          <p:nvSpPr>
            <p:cNvPr id="19" name="TextBox 18">
              <a:extLst>
                <a:ext uri="{FF2B5EF4-FFF2-40B4-BE49-F238E27FC236}">
                  <a16:creationId xmlns:a16="http://schemas.microsoft.com/office/drawing/2014/main" id="{E4778E99-4726-A94F-A5F9-3E3670607E67}"/>
                </a:ext>
              </a:extLst>
            </p:cNvPr>
            <p:cNvSpPr txBox="1"/>
            <p:nvPr/>
          </p:nvSpPr>
          <p:spPr>
            <a:xfrm>
              <a:off x="7796861" y="464558"/>
              <a:ext cx="3637897" cy="511224"/>
            </a:xfrm>
            <a:prstGeom prst="rect">
              <a:avLst/>
            </a:prstGeom>
            <a:noFill/>
          </p:spPr>
          <p:txBody>
            <a:bodyPr wrap="square" rtlCol="0">
              <a:spAutoFit/>
            </a:bodyPr>
            <a:lstStyle/>
            <a:p>
              <a:r>
                <a:rPr lang="en-TH" dirty="0">
                  <a:latin typeface="Avenir Book" panose="02000503020000020003" pitchFamily="2" charset="0"/>
                </a:rPr>
                <a:t>Multimodal Transformer</a:t>
              </a:r>
            </a:p>
          </p:txBody>
        </p:sp>
        <p:cxnSp>
          <p:nvCxnSpPr>
            <p:cNvPr id="20" name="Straight Arrow Connector 19">
              <a:extLst>
                <a:ext uri="{FF2B5EF4-FFF2-40B4-BE49-F238E27FC236}">
                  <a16:creationId xmlns:a16="http://schemas.microsoft.com/office/drawing/2014/main" id="{4369C34A-DB77-C246-BECF-2DFFC0382CE4}"/>
                </a:ext>
              </a:extLst>
            </p:cNvPr>
            <p:cNvCxnSpPr>
              <a:cxnSpLocks/>
            </p:cNvCxnSpPr>
            <p:nvPr/>
          </p:nvCxnSpPr>
          <p:spPr>
            <a:xfrm flipH="1">
              <a:off x="7389024" y="744375"/>
              <a:ext cx="407837" cy="408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CD77E761-A8A9-8046-AA77-DD307CB71A66}"/>
                </a:ext>
              </a:extLst>
            </p:cNvPr>
            <p:cNvSpPr/>
            <p:nvPr/>
          </p:nvSpPr>
          <p:spPr>
            <a:xfrm>
              <a:off x="3446243" y="3229795"/>
              <a:ext cx="962526" cy="57751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TH" dirty="0">
                  <a:latin typeface="Avenir Book" panose="02000503020000020003" pitchFamily="2" charset="0"/>
                </a:rPr>
                <a:t>CNN</a:t>
              </a:r>
            </a:p>
          </p:txBody>
        </p:sp>
      </p:grpSp>
    </p:spTree>
    <p:extLst>
      <p:ext uri="{BB962C8B-B14F-4D97-AF65-F5344CB8AC3E}">
        <p14:creationId xmlns:p14="http://schemas.microsoft.com/office/powerpoint/2010/main" val="3113099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Background - Transformer</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 name="Picture 24">
            <a:extLst>
              <a:ext uri="{FF2B5EF4-FFF2-40B4-BE49-F238E27FC236}">
                <a16:creationId xmlns:a16="http://schemas.microsoft.com/office/drawing/2014/main" id="{CD87EEB8-A7B7-ED4B-986D-75A3C0919442}"/>
              </a:ext>
            </a:extLst>
          </p:cNvPr>
          <p:cNvPicPr>
            <a:picLocks noChangeAspect="1"/>
          </p:cNvPicPr>
          <p:nvPr/>
        </p:nvPicPr>
        <p:blipFill>
          <a:blip r:embed="rId3"/>
          <a:stretch>
            <a:fillRect/>
          </a:stretch>
        </p:blipFill>
        <p:spPr>
          <a:xfrm>
            <a:off x="1160174" y="2800715"/>
            <a:ext cx="5518872" cy="2932333"/>
          </a:xfrm>
          <a:prstGeom prst="rect">
            <a:avLst/>
          </a:prstGeom>
        </p:spPr>
      </p:pic>
      <p:pic>
        <p:nvPicPr>
          <p:cNvPr id="26" name="Picture 25">
            <a:extLst>
              <a:ext uri="{FF2B5EF4-FFF2-40B4-BE49-F238E27FC236}">
                <a16:creationId xmlns:a16="http://schemas.microsoft.com/office/drawing/2014/main" id="{79D1ED51-6F8C-1E43-B8E4-46BC98918905}"/>
              </a:ext>
            </a:extLst>
          </p:cNvPr>
          <p:cNvPicPr>
            <a:picLocks noChangeAspect="1"/>
          </p:cNvPicPr>
          <p:nvPr/>
        </p:nvPicPr>
        <p:blipFill>
          <a:blip r:embed="rId4"/>
          <a:stretch>
            <a:fillRect/>
          </a:stretch>
        </p:blipFill>
        <p:spPr>
          <a:xfrm>
            <a:off x="7421528" y="466496"/>
            <a:ext cx="4352779" cy="6188092"/>
          </a:xfrm>
          <a:prstGeom prst="rect">
            <a:avLst/>
          </a:prstGeom>
        </p:spPr>
      </p:pic>
      <p:pic>
        <p:nvPicPr>
          <p:cNvPr id="27" name="Picture 26">
            <a:extLst>
              <a:ext uri="{FF2B5EF4-FFF2-40B4-BE49-F238E27FC236}">
                <a16:creationId xmlns:a16="http://schemas.microsoft.com/office/drawing/2014/main" id="{7EE6FAA3-AEA7-E64A-80D4-775CE4EC23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57665" y="5539647"/>
            <a:ext cx="3261946" cy="730819"/>
          </a:xfrm>
          <a:prstGeom prst="rect">
            <a:avLst/>
          </a:prstGeom>
        </p:spPr>
      </p:pic>
      <p:sp>
        <p:nvSpPr>
          <p:cNvPr id="28" name="TextBox 27">
            <a:extLst>
              <a:ext uri="{FF2B5EF4-FFF2-40B4-BE49-F238E27FC236}">
                <a16:creationId xmlns:a16="http://schemas.microsoft.com/office/drawing/2014/main" id="{9BB2181F-F15F-AE4C-BE28-6D2DBDA7F3B8}"/>
              </a:ext>
            </a:extLst>
          </p:cNvPr>
          <p:cNvSpPr txBox="1"/>
          <p:nvPr/>
        </p:nvSpPr>
        <p:spPr>
          <a:xfrm>
            <a:off x="3190180" y="2269436"/>
            <a:ext cx="1571264" cy="369332"/>
          </a:xfrm>
          <a:prstGeom prst="rect">
            <a:avLst/>
          </a:prstGeom>
          <a:noFill/>
        </p:spPr>
        <p:txBody>
          <a:bodyPr wrap="none" rtlCol="0">
            <a:spAutoFit/>
          </a:bodyPr>
          <a:lstStyle/>
          <a:p>
            <a:r>
              <a:rPr lang="en-TH" dirty="0">
                <a:latin typeface="Avenir Book" panose="02000503020000020003" pitchFamily="2" charset="0"/>
              </a:rPr>
              <a:t>Self-attention</a:t>
            </a:r>
          </a:p>
        </p:txBody>
      </p:sp>
      <p:sp>
        <p:nvSpPr>
          <p:cNvPr id="29" name="Rounded Rectangular Callout 28">
            <a:extLst>
              <a:ext uri="{FF2B5EF4-FFF2-40B4-BE49-F238E27FC236}">
                <a16:creationId xmlns:a16="http://schemas.microsoft.com/office/drawing/2014/main" id="{11280097-9AC3-EE4B-B6FF-344628930942}"/>
              </a:ext>
            </a:extLst>
          </p:cNvPr>
          <p:cNvSpPr/>
          <p:nvPr/>
        </p:nvSpPr>
        <p:spPr>
          <a:xfrm>
            <a:off x="417693" y="2054420"/>
            <a:ext cx="7003835" cy="4424924"/>
          </a:xfrm>
          <a:prstGeom prst="wedgeRoundRectCallout">
            <a:avLst>
              <a:gd name="adj1" fmla="val 63326"/>
              <a:gd name="adj2" fmla="val 29"/>
              <a:gd name="adj3" fmla="val 16667"/>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TH"/>
          </a:p>
        </p:txBody>
      </p:sp>
    </p:spTree>
    <p:extLst>
      <p:ext uri="{BB962C8B-B14F-4D97-AF65-F5344CB8AC3E}">
        <p14:creationId xmlns:p14="http://schemas.microsoft.com/office/powerpoint/2010/main" val="923483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41248" y="256032"/>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Background – Transformer (Cont.)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1477B090-29F1-A949-AA5C-37A9DA7D01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231" y="1899137"/>
            <a:ext cx="2986483" cy="3437817"/>
          </a:xfrm>
          <a:prstGeom prst="rect">
            <a:avLst/>
          </a:prstGeom>
        </p:spPr>
      </p:pic>
      <p:pic>
        <p:nvPicPr>
          <p:cNvPr id="22" name="Picture 21">
            <a:extLst>
              <a:ext uri="{FF2B5EF4-FFF2-40B4-BE49-F238E27FC236}">
                <a16:creationId xmlns:a16="http://schemas.microsoft.com/office/drawing/2014/main" id="{232FD996-D224-AC48-A970-85864D515EE6}"/>
              </a:ext>
            </a:extLst>
          </p:cNvPr>
          <p:cNvPicPr>
            <a:picLocks noChangeAspect="1"/>
          </p:cNvPicPr>
          <p:nvPr/>
        </p:nvPicPr>
        <p:blipFill>
          <a:blip r:embed="rId4"/>
          <a:stretch>
            <a:fillRect/>
          </a:stretch>
        </p:blipFill>
        <p:spPr>
          <a:xfrm>
            <a:off x="5380838" y="2254250"/>
            <a:ext cx="5930900" cy="2349500"/>
          </a:xfrm>
          <a:prstGeom prst="rect">
            <a:avLst/>
          </a:prstGeom>
        </p:spPr>
      </p:pic>
      <p:sp>
        <p:nvSpPr>
          <p:cNvPr id="23" name="TextBox 22">
            <a:extLst>
              <a:ext uri="{FF2B5EF4-FFF2-40B4-BE49-F238E27FC236}">
                <a16:creationId xmlns:a16="http://schemas.microsoft.com/office/drawing/2014/main" id="{638BF877-6D5E-F54C-8F51-D5BEE6AC8CFD}"/>
              </a:ext>
            </a:extLst>
          </p:cNvPr>
          <p:cNvSpPr txBox="1"/>
          <p:nvPr/>
        </p:nvSpPr>
        <p:spPr>
          <a:xfrm>
            <a:off x="7689377" y="4967622"/>
            <a:ext cx="737510" cy="369332"/>
          </a:xfrm>
          <a:prstGeom prst="rect">
            <a:avLst/>
          </a:prstGeom>
          <a:noFill/>
        </p:spPr>
        <p:txBody>
          <a:bodyPr wrap="none" rtlCol="0">
            <a:spAutoFit/>
          </a:bodyPr>
          <a:lstStyle/>
          <a:p>
            <a:r>
              <a:rPr lang="en-TH" dirty="0">
                <a:latin typeface="Avenir Book" panose="02000503020000020003" pitchFamily="2" charset="0"/>
              </a:rPr>
              <a:t>BERT</a:t>
            </a:r>
          </a:p>
        </p:txBody>
      </p:sp>
      <p:sp>
        <p:nvSpPr>
          <p:cNvPr id="24" name="TextBox 23">
            <a:extLst>
              <a:ext uri="{FF2B5EF4-FFF2-40B4-BE49-F238E27FC236}">
                <a16:creationId xmlns:a16="http://schemas.microsoft.com/office/drawing/2014/main" id="{1DF41477-9329-4543-A592-F1F977823B9B}"/>
              </a:ext>
            </a:extLst>
          </p:cNvPr>
          <p:cNvSpPr txBox="1"/>
          <p:nvPr/>
        </p:nvSpPr>
        <p:spPr>
          <a:xfrm>
            <a:off x="1487309" y="5336954"/>
            <a:ext cx="1730326" cy="646331"/>
          </a:xfrm>
          <a:prstGeom prst="rect">
            <a:avLst/>
          </a:prstGeom>
          <a:noFill/>
        </p:spPr>
        <p:txBody>
          <a:bodyPr wrap="square" rtlCol="0">
            <a:spAutoFit/>
          </a:bodyPr>
          <a:lstStyle/>
          <a:p>
            <a:r>
              <a:rPr lang="en-TH" dirty="0">
                <a:latin typeface="Avenir Book" panose="02000503020000020003" pitchFamily="2" charset="0"/>
              </a:rPr>
              <a:t>Visualisation of Self-attention</a:t>
            </a:r>
          </a:p>
        </p:txBody>
      </p:sp>
    </p:spTree>
    <p:extLst>
      <p:ext uri="{BB962C8B-B14F-4D97-AF65-F5344CB8AC3E}">
        <p14:creationId xmlns:p14="http://schemas.microsoft.com/office/powerpoint/2010/main" val="1669425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35D3C1D-A6AE-4FCA-BB76-A4748CE5D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EFC20C-896C-8642-9A05-58CA1E8A4B89}"/>
              </a:ext>
            </a:extLst>
          </p:cNvPr>
          <p:cNvSpPr>
            <a:spLocks noGrp="1"/>
          </p:cNvSpPr>
          <p:nvPr>
            <p:ph type="ctrTitle"/>
          </p:nvPr>
        </p:nvSpPr>
        <p:spPr>
          <a:xfrm>
            <a:off x="558210" y="1365472"/>
            <a:ext cx="10978470" cy="3564636"/>
          </a:xfrm>
        </p:spPr>
        <p:txBody>
          <a:bodyPr anchor="ctr">
            <a:normAutofit/>
          </a:bodyPr>
          <a:lstStyle/>
          <a:p>
            <a:pPr algn="l"/>
            <a:r>
              <a:rPr lang="en-TH" sz="8800" dirty="0">
                <a:solidFill>
                  <a:schemeClr val="accent6">
                    <a:lumMod val="75000"/>
                  </a:schemeClr>
                </a:solidFill>
                <a:latin typeface="Avenir Book" panose="02000503020000020003" pitchFamily="2" charset="0"/>
              </a:rPr>
              <a:t>Experiment</a:t>
            </a:r>
          </a:p>
        </p:txBody>
      </p:sp>
      <p:sp>
        <p:nvSpPr>
          <p:cNvPr id="4" name="Subtitle 3">
            <a:extLst>
              <a:ext uri="{FF2B5EF4-FFF2-40B4-BE49-F238E27FC236}">
                <a16:creationId xmlns:a16="http://schemas.microsoft.com/office/drawing/2014/main" id="{3E5C49E4-A25C-9649-A431-CA9427CB245A}"/>
              </a:ext>
            </a:extLst>
          </p:cNvPr>
          <p:cNvSpPr>
            <a:spLocks noGrp="1"/>
          </p:cNvSpPr>
          <p:nvPr>
            <p:ph type="subTitle" idx="1"/>
          </p:nvPr>
        </p:nvSpPr>
        <p:spPr>
          <a:xfrm>
            <a:off x="650945" y="5859463"/>
            <a:ext cx="10927080" cy="487235"/>
          </a:xfrm>
        </p:spPr>
        <p:txBody>
          <a:bodyPr anchor="ctr">
            <a:normAutofit/>
          </a:bodyPr>
          <a:lstStyle/>
          <a:p>
            <a:pPr algn="l"/>
            <a:r>
              <a:rPr lang="en-TH" sz="2000" i="1" dirty="0">
                <a:solidFill>
                  <a:schemeClr val="accent6">
                    <a:lumMod val="75000"/>
                  </a:schemeClr>
                </a:solidFill>
                <a:latin typeface="Avenir Book" panose="02000503020000020003" pitchFamily="2" charset="0"/>
              </a:rPr>
              <a:t>CLEVR &amp; GQA DATASETS - EXPERIMENTATION AND RESULTS</a:t>
            </a:r>
          </a:p>
        </p:txBody>
      </p:sp>
      <p:sp>
        <p:nvSpPr>
          <p:cNvPr id="11" name="Rectangle 10">
            <a:extLst>
              <a:ext uri="{FF2B5EF4-FFF2-40B4-BE49-F238E27FC236}">
                <a16:creationId xmlns:a16="http://schemas.microsoft.com/office/drawing/2014/main" id="{6D5BF818-2283-4CC9-A120-9225CEDFA6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913350"/>
            <a:ext cx="128016" cy="2468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63A42EF-20CC-4BCC-9D0B-222CF3AAE8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0945" y="5831269"/>
            <a:ext cx="109270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7958750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94F60F2-22F5-0942-89D3-B3DF6E5500AA}"/>
              </a:ext>
            </a:extLst>
          </p:cNvPr>
          <p:cNvSpPr>
            <a:spLocks noGrp="1"/>
          </p:cNvSpPr>
          <p:nvPr>
            <p:ph type="title"/>
          </p:nvPr>
        </p:nvSpPr>
        <p:spPr>
          <a:xfrm>
            <a:off x="865953" y="389854"/>
            <a:ext cx="10506456" cy="1014984"/>
          </a:xfrm>
        </p:spPr>
        <p:txBody>
          <a:bodyPr anchor="b">
            <a:normAutofit/>
          </a:bodyPr>
          <a:lstStyle/>
          <a:p>
            <a:pPr>
              <a:lnSpc>
                <a:spcPct val="100000"/>
              </a:lnSpc>
              <a:spcBef>
                <a:spcPts val="600"/>
              </a:spcBef>
              <a:spcAft>
                <a:spcPts val="600"/>
              </a:spcAft>
            </a:pPr>
            <a:r>
              <a:rPr lang="en-TH" dirty="0">
                <a:latin typeface="Avenir Book" panose="02000503020000020003" pitchFamily="2" charset="0"/>
              </a:rPr>
              <a:t>Datasets</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5">
            <a:extLst>
              <a:ext uri="{FF2B5EF4-FFF2-40B4-BE49-F238E27FC236}">
                <a16:creationId xmlns:a16="http://schemas.microsoft.com/office/drawing/2014/main" id="{27143773-2A76-8543-AAED-3EB01EA0127A}"/>
              </a:ext>
            </a:extLst>
          </p:cNvPr>
          <p:cNvGraphicFramePr>
            <a:graphicFrameLocks noGrp="1"/>
          </p:cNvGraphicFramePr>
          <p:nvPr>
            <p:ph idx="1"/>
            <p:extLst>
              <p:ext uri="{D42A27DB-BD31-4B8C-83A1-F6EECF244321}">
                <p14:modId xmlns:p14="http://schemas.microsoft.com/office/powerpoint/2010/main" val="3039116823"/>
              </p:ext>
            </p:extLst>
          </p:nvPr>
        </p:nvGraphicFramePr>
        <p:xfrm>
          <a:off x="841248" y="1533377"/>
          <a:ext cx="11205027" cy="49347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6774049"/>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12137</TotalTime>
  <Words>3048</Words>
  <Application>Microsoft Macintosh PowerPoint</Application>
  <PresentationFormat>Widescreen</PresentationFormat>
  <Paragraphs>333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Book</vt:lpstr>
      <vt:lpstr>Avenir Medium</vt:lpstr>
      <vt:lpstr>Calibri</vt:lpstr>
      <vt:lpstr>Calibri Light</vt:lpstr>
      <vt:lpstr>Office Theme</vt:lpstr>
      <vt:lpstr>Multimodal Learning  and Reasoning for  Visual Question Answering</vt:lpstr>
      <vt:lpstr>Motivation</vt:lpstr>
      <vt:lpstr>Overview</vt:lpstr>
      <vt:lpstr>Aims and Objectives</vt:lpstr>
      <vt:lpstr>Model Details</vt:lpstr>
      <vt:lpstr>Background - Transformer</vt:lpstr>
      <vt:lpstr>Background – Transformer (Cont.)</vt:lpstr>
      <vt:lpstr>Experiment</vt:lpstr>
      <vt:lpstr>Datasets</vt:lpstr>
      <vt:lpstr>Results - CLEVR dataset</vt:lpstr>
      <vt:lpstr>Qualitative results - CLEVR</vt:lpstr>
      <vt:lpstr>Results - GQA dataset</vt:lpstr>
      <vt:lpstr>PowerPoint Presentation</vt:lpstr>
      <vt:lpstr>Analysis</vt:lpstr>
      <vt:lpstr>Analysis</vt:lpstr>
      <vt:lpstr>Analysis – Human Behaviour</vt:lpstr>
      <vt:lpstr>Analysis (1)</vt:lpstr>
      <vt:lpstr>Analysis (1)</vt:lpstr>
      <vt:lpstr>Analysis (2)</vt:lpstr>
      <vt:lpstr>Analysis (2)</vt:lpstr>
      <vt:lpstr>Analysis Summary</vt:lpstr>
      <vt:lpstr>Error Analysis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Multimodal Learning  and Reasoning for  Visual Question Answering</dc:title>
  <dc:creator>Vasin Srisupavanich</dc:creator>
  <cp:lastModifiedBy>Vasin Srisupavanich</cp:lastModifiedBy>
  <cp:revision>30</cp:revision>
  <dcterms:created xsi:type="dcterms:W3CDTF">2020-09-20T22:42:27Z</dcterms:created>
  <dcterms:modified xsi:type="dcterms:W3CDTF">2020-10-13T16:42:48Z</dcterms:modified>
</cp:coreProperties>
</file>